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02" r:id="rId2"/>
    <p:sldId id="257" r:id="rId3"/>
    <p:sldId id="261" r:id="rId4"/>
    <p:sldId id="259" r:id="rId5"/>
    <p:sldId id="260" r:id="rId6"/>
    <p:sldId id="269" r:id="rId7"/>
    <p:sldId id="267" r:id="rId8"/>
    <p:sldId id="277" r:id="rId9"/>
    <p:sldId id="265" r:id="rId10"/>
    <p:sldId id="284" r:id="rId11"/>
    <p:sldId id="278" r:id="rId12"/>
    <p:sldId id="283" r:id="rId13"/>
    <p:sldId id="276" r:id="rId14"/>
    <p:sldId id="262" r:id="rId15"/>
    <p:sldId id="268" r:id="rId16"/>
    <p:sldId id="263" r:id="rId17"/>
    <p:sldId id="296" r:id="rId18"/>
    <p:sldId id="295" r:id="rId19"/>
    <p:sldId id="297" r:id="rId20"/>
    <p:sldId id="298" r:id="rId21"/>
    <p:sldId id="299" r:id="rId22"/>
    <p:sldId id="300" r:id="rId23"/>
    <p:sldId id="301" r:id="rId24"/>
    <p:sldId id="280" r:id="rId25"/>
    <p:sldId id="264" r:id="rId26"/>
    <p:sldId id="274" r:id="rId27"/>
    <p:sldId id="273" r:id="rId28"/>
    <p:sldId id="281" r:id="rId29"/>
    <p:sldId id="282" r:id="rId30"/>
    <p:sldId id="292" r:id="rId31"/>
    <p:sldId id="266" r:id="rId32"/>
    <p:sldId id="294" r:id="rId33"/>
    <p:sldId id="270" r:id="rId34"/>
    <p:sldId id="271" r:id="rId35"/>
    <p:sldId id="290" r:id="rId36"/>
    <p:sldId id="27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7"/>
    <p:restoredTop sz="94676"/>
  </p:normalViewPr>
  <p:slideViewPr>
    <p:cSldViewPr snapToGrid="0" snapToObjects="1">
      <p:cViewPr varScale="1">
        <p:scale>
          <a:sx n="128" d="100"/>
          <a:sy n="128" d="100"/>
        </p:scale>
        <p:origin x="3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6E6E5-E581-7344-92D0-C47E29FD3E5C}" type="datetimeFigureOut">
              <a:rPr lang="en-US" smtClean="0"/>
              <a:t>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63FDD-FBEA-B04B-99A0-7B03EC425AA0}" type="slidenum">
              <a:rPr lang="en-US" smtClean="0"/>
              <a:t>‹#›</a:t>
            </a:fld>
            <a:endParaRPr lang="en-US"/>
          </a:p>
        </p:txBody>
      </p:sp>
    </p:spTree>
    <p:extLst>
      <p:ext uri="{BB962C8B-B14F-4D97-AF65-F5344CB8AC3E}">
        <p14:creationId xmlns:p14="http://schemas.microsoft.com/office/powerpoint/2010/main" val="13392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640CF-7B3E-E449-BEA3-1B43AC7164CF}" type="datetimeFigureOut">
              <a:rPr lang="en-US" smtClean="0"/>
              <a:t>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5638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46880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85733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0091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640CF-7B3E-E449-BEA3-1B43AC7164CF}" type="datetimeFigureOut">
              <a:rPr lang="en-US" smtClean="0"/>
              <a:t>2/21/22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00910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640CF-7B3E-E449-BEA3-1B43AC7164CF}" type="datetimeFigureOut">
              <a:rPr lang="en-US" smtClean="0"/>
              <a:t>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34517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640CF-7B3E-E449-BEA3-1B43AC7164CF}" type="datetimeFigureOut">
              <a:rPr lang="en-US" smtClean="0"/>
              <a:t>2/21/22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6042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640CF-7B3E-E449-BEA3-1B43AC7164CF}" type="datetimeFigureOut">
              <a:rPr lang="en-US" smtClean="0"/>
              <a:t>2/21/22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615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640CF-7B3E-E449-BEA3-1B43AC7164CF}" type="datetimeFigureOut">
              <a:rPr lang="en-US" smtClean="0"/>
              <a:t>2/21/22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5291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96923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2/21/22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1041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640CF-7B3E-E449-BEA3-1B43AC7164CF}" type="datetimeFigureOut">
              <a:rPr lang="en-US" smtClean="0"/>
              <a:t>2/21/22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F8985-413E-504D-B0B4-06417FD98B0B}" type="slidenum">
              <a:rPr lang="en-US" smtClean="0"/>
              <a:t>‹#›</a:t>
            </a:fld>
            <a:endParaRPr lang="en-US"/>
          </a:p>
        </p:txBody>
      </p:sp>
    </p:spTree>
    <p:extLst>
      <p:ext uri="{BB962C8B-B14F-4D97-AF65-F5344CB8AC3E}">
        <p14:creationId xmlns:p14="http://schemas.microsoft.com/office/powerpoint/2010/main" val="45216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5.jfif"/><Relationship Id="rId7"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0.jf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fif"/><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louisville.craigslist.org/" TargetMode="External"/><Relationship Id="rId3" Type="http://schemas.openxmlformats.org/officeDocument/2006/relationships/hyperlink" Target="https://www.wholesalesolar.com/" TargetMode="External"/><Relationship Id="rId7" Type="http://schemas.openxmlformats.org/officeDocument/2006/relationships/hyperlink" Target="https://www.ebay.com/" TargetMode="External"/><Relationship Id="rId2" Type="http://schemas.openxmlformats.org/officeDocument/2006/relationships/hyperlink" Target="https://www.solarblvd.com/about-us/" TargetMode="External"/><Relationship Id="rId1" Type="http://schemas.openxmlformats.org/officeDocument/2006/relationships/slideLayout" Target="../slideLayouts/slideLayout2.xml"/><Relationship Id="rId6" Type="http://schemas.openxmlformats.org/officeDocument/2006/relationships/hyperlink" Target="http://www.dudadiesel.com/solar.php" TargetMode="External"/><Relationship Id="rId5" Type="http://schemas.openxmlformats.org/officeDocument/2006/relationships/hyperlink" Target="https://www.invertersupply.com/" TargetMode="External"/><Relationship Id="rId4" Type="http://schemas.openxmlformats.org/officeDocument/2006/relationships/hyperlink" Target="https://santansolar.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8892" y="447806"/>
            <a:ext cx="9144000" cy="2085532"/>
          </a:xfrm>
        </p:spPr>
        <p:txBody>
          <a:bodyPr>
            <a:normAutofit fontScale="90000"/>
          </a:bodyPr>
          <a:lstStyle/>
          <a:p>
            <a:r>
              <a:rPr lang="en-US" dirty="0"/>
              <a:t>Home solar power</a:t>
            </a:r>
            <a:br>
              <a:rPr lang="en-US" dirty="0"/>
            </a:br>
            <a:r>
              <a:rPr lang="en-US" sz="2700" dirty="0"/>
              <a:t>(Or how I came to have a $14/month electricity bill)</a:t>
            </a:r>
            <a:br>
              <a:rPr lang="en-US" sz="2700" dirty="0"/>
            </a:br>
            <a:endParaRPr lang="en-US" dirty="0"/>
          </a:p>
        </p:txBody>
      </p:sp>
      <p:sp>
        <p:nvSpPr>
          <p:cNvPr id="6" name="Title 1">
            <a:extLst>
              <a:ext uri="{FF2B5EF4-FFF2-40B4-BE49-F238E27FC236}">
                <a16:creationId xmlns:a16="http://schemas.microsoft.com/office/drawing/2014/main" id="{07BA7BF5-A666-CE41-BE90-31E4D03C6112}"/>
              </a:ext>
            </a:extLst>
          </p:cNvPr>
          <p:cNvSpPr txBox="1">
            <a:spLocks/>
          </p:cNvSpPr>
          <p:nvPr/>
        </p:nvSpPr>
        <p:spPr>
          <a:xfrm>
            <a:off x="1524000" y="4766871"/>
            <a:ext cx="9144000" cy="17590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Paul Goodjohn &amp; </a:t>
            </a:r>
            <a:br>
              <a:rPr lang="en-US" dirty="0"/>
            </a:br>
            <a:r>
              <a:rPr lang="en-US" dirty="0"/>
              <a:t>Chris Hettinger</a:t>
            </a:r>
          </a:p>
        </p:txBody>
      </p:sp>
      <p:pic>
        <p:nvPicPr>
          <p:cNvPr id="8" name="Picture 7" descr="A person standing next to a cow&#10;&#10;Description automatically generated">
            <a:extLst>
              <a:ext uri="{FF2B5EF4-FFF2-40B4-BE49-F238E27FC236}">
                <a16:creationId xmlns:a16="http://schemas.microsoft.com/office/drawing/2014/main" id="{3D7F69BA-B05A-9845-926A-2C9B8B4DA737}"/>
              </a:ext>
            </a:extLst>
          </p:cNvPr>
          <p:cNvPicPr>
            <a:picLocks noChangeAspect="1"/>
          </p:cNvPicPr>
          <p:nvPr/>
        </p:nvPicPr>
        <p:blipFill>
          <a:blip r:embed="rId2"/>
          <a:stretch>
            <a:fillRect/>
          </a:stretch>
        </p:blipFill>
        <p:spPr>
          <a:xfrm>
            <a:off x="3964587" y="2091129"/>
            <a:ext cx="3890260" cy="2679957"/>
          </a:xfrm>
          <a:prstGeom prst="rect">
            <a:avLst/>
          </a:prstGeom>
        </p:spPr>
      </p:pic>
    </p:spTree>
    <p:extLst>
      <p:ext uri="{BB962C8B-B14F-4D97-AF65-F5344CB8AC3E}">
        <p14:creationId xmlns:p14="http://schemas.microsoft.com/office/powerpoint/2010/main" val="1309191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29CC-463B-C146-BD15-1C4A5B75B7A4}"/>
              </a:ext>
            </a:extLst>
          </p:cNvPr>
          <p:cNvSpPr>
            <a:spLocks noGrp="1"/>
          </p:cNvSpPr>
          <p:nvPr>
            <p:ph type="title"/>
          </p:nvPr>
        </p:nvSpPr>
        <p:spPr/>
        <p:txBody>
          <a:bodyPr/>
          <a:lstStyle/>
          <a:p>
            <a:r>
              <a:rPr lang="en-US" dirty="0"/>
              <a:t>Free Money!</a:t>
            </a:r>
          </a:p>
        </p:txBody>
      </p:sp>
      <p:sp>
        <p:nvSpPr>
          <p:cNvPr id="3" name="Content Placeholder 2">
            <a:extLst>
              <a:ext uri="{FF2B5EF4-FFF2-40B4-BE49-F238E27FC236}">
                <a16:creationId xmlns:a16="http://schemas.microsoft.com/office/drawing/2014/main" id="{967C4AD9-1513-E446-A9C3-0F5A34D48A54}"/>
              </a:ext>
            </a:extLst>
          </p:cNvPr>
          <p:cNvSpPr>
            <a:spLocks noGrp="1"/>
          </p:cNvSpPr>
          <p:nvPr>
            <p:ph idx="1"/>
          </p:nvPr>
        </p:nvSpPr>
        <p:spPr/>
        <p:txBody>
          <a:bodyPr>
            <a:normAutofit lnSpcReduction="10000"/>
          </a:bodyPr>
          <a:lstStyle/>
          <a:p>
            <a:r>
              <a:rPr lang="en-US" dirty="0"/>
              <a:t>First, the Federal government in 2022 will give you a 26% tax credit on all money you spend on solar (water heating and photovoltaic equipment). </a:t>
            </a:r>
          </a:p>
          <a:p>
            <a:r>
              <a:rPr lang="en-US" dirty="0"/>
              <a:t>That 26% also includes tools, wiring, nails, bolts, electrical and plumbing changes, electrician fees, engineering fees, permitting costs and so on. It does NOT cover your labor if you install it yourself, nor does it cover replacing your roof.</a:t>
            </a:r>
          </a:p>
          <a:p>
            <a:r>
              <a:rPr lang="en-US" dirty="0"/>
              <a:t>In 2023 that drops to 22%.</a:t>
            </a:r>
          </a:p>
          <a:p>
            <a:r>
              <a:rPr lang="en-US" dirty="0"/>
              <a:t>Second if you run a business from your house and you live in a rural area (Oldham county for example counts) you can apply to “Rural Energy for America Program” for grants and loans of up to $20k .</a:t>
            </a:r>
          </a:p>
        </p:txBody>
      </p:sp>
    </p:spTree>
    <p:extLst>
      <p:ext uri="{BB962C8B-B14F-4D97-AF65-F5344CB8AC3E}">
        <p14:creationId xmlns:p14="http://schemas.microsoft.com/office/powerpoint/2010/main" val="94125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10B6-A3BE-1A4D-891C-1C4C52E57590}"/>
              </a:ext>
            </a:extLst>
          </p:cNvPr>
          <p:cNvSpPr>
            <a:spLocks noGrp="1"/>
          </p:cNvSpPr>
          <p:nvPr>
            <p:ph type="title"/>
          </p:nvPr>
        </p:nvSpPr>
        <p:spPr/>
        <p:txBody>
          <a:bodyPr/>
          <a:lstStyle/>
          <a:p>
            <a:r>
              <a:rPr lang="en-US" dirty="0"/>
              <a:t>Payback/return on investment</a:t>
            </a:r>
          </a:p>
        </p:txBody>
      </p:sp>
      <p:sp>
        <p:nvSpPr>
          <p:cNvPr id="3" name="Content Placeholder 2">
            <a:extLst>
              <a:ext uri="{FF2B5EF4-FFF2-40B4-BE49-F238E27FC236}">
                <a16:creationId xmlns:a16="http://schemas.microsoft.com/office/drawing/2014/main" id="{95F5D304-33EC-0041-B550-AD8492F90B30}"/>
              </a:ext>
            </a:extLst>
          </p:cNvPr>
          <p:cNvSpPr>
            <a:spLocks noGrp="1"/>
          </p:cNvSpPr>
          <p:nvPr>
            <p:ph idx="1"/>
          </p:nvPr>
        </p:nvSpPr>
        <p:spPr/>
        <p:txBody>
          <a:bodyPr/>
          <a:lstStyle/>
          <a:p>
            <a:r>
              <a:rPr lang="en-US" dirty="0"/>
              <a:t>There is a LOT of rubbish talked about how long solar takes to pay for itself, and it is rubbish because it implicitly assumes the installed solar panels have zero value once you install them.</a:t>
            </a:r>
          </a:p>
          <a:p>
            <a:r>
              <a:rPr lang="en-US" dirty="0"/>
              <a:t>The correct way to price them is as an investment, where the install cost is the capital, and the saved money from bills is the (after tax) interest on that capital.</a:t>
            </a:r>
          </a:p>
          <a:p>
            <a:r>
              <a:rPr lang="en-US" dirty="0"/>
              <a:t>If you sell your house with solar installed, it is worth more than a house without it just based on lower bills (assuming you got it inspected. You did get it inspected, right?).</a:t>
            </a:r>
          </a:p>
        </p:txBody>
      </p:sp>
    </p:spTree>
    <p:extLst>
      <p:ext uri="{BB962C8B-B14F-4D97-AF65-F5344CB8AC3E}">
        <p14:creationId xmlns:p14="http://schemas.microsoft.com/office/powerpoint/2010/main" val="2928955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19A2-5DB4-A640-87D1-092D78492014}"/>
              </a:ext>
            </a:extLst>
          </p:cNvPr>
          <p:cNvSpPr>
            <a:spLocks noGrp="1"/>
          </p:cNvSpPr>
          <p:nvPr>
            <p:ph type="title"/>
          </p:nvPr>
        </p:nvSpPr>
        <p:spPr/>
        <p:txBody>
          <a:bodyPr/>
          <a:lstStyle/>
          <a:p>
            <a:r>
              <a:rPr lang="en-US" dirty="0"/>
              <a:t>Retirement Planning</a:t>
            </a:r>
          </a:p>
        </p:txBody>
      </p:sp>
      <p:sp>
        <p:nvSpPr>
          <p:cNvPr id="3" name="Content Placeholder 2">
            <a:extLst>
              <a:ext uri="{FF2B5EF4-FFF2-40B4-BE49-F238E27FC236}">
                <a16:creationId xmlns:a16="http://schemas.microsoft.com/office/drawing/2014/main" id="{52E564AD-75D7-ED49-8550-05894C52E1CB}"/>
              </a:ext>
            </a:extLst>
          </p:cNvPr>
          <p:cNvSpPr>
            <a:spLocks noGrp="1"/>
          </p:cNvSpPr>
          <p:nvPr>
            <p:ph idx="1"/>
          </p:nvPr>
        </p:nvSpPr>
        <p:spPr/>
        <p:txBody>
          <a:bodyPr/>
          <a:lstStyle/>
          <a:p>
            <a:r>
              <a:rPr lang="en-US" dirty="0"/>
              <a:t>Any steps you take to reduce your future bills are useful as part of retirement planning.</a:t>
            </a:r>
          </a:p>
          <a:p>
            <a:r>
              <a:rPr lang="en-US" dirty="0"/>
              <a:t>Buying roof insulation, better windows, sealing behind outlets and solar energy can be thought of as techniques to buy yourself lower bills (and more disposable income) in the future.</a:t>
            </a:r>
          </a:p>
          <a:p>
            <a:r>
              <a:rPr lang="en-US" dirty="0"/>
              <a:t>With the Federal tax credit of 26% this year, the government is helping out here more than in any other retirement investment.</a:t>
            </a:r>
          </a:p>
          <a:p>
            <a:r>
              <a:rPr lang="en-US" dirty="0"/>
              <a:t>Energy improvements are unlinked to market prices, and indeed tend to be more valuable in times with high energy price volatility.</a:t>
            </a:r>
          </a:p>
          <a:p>
            <a:endParaRPr lang="en-US" dirty="0"/>
          </a:p>
        </p:txBody>
      </p:sp>
    </p:spTree>
    <p:extLst>
      <p:ext uri="{BB962C8B-B14F-4D97-AF65-F5344CB8AC3E}">
        <p14:creationId xmlns:p14="http://schemas.microsoft.com/office/powerpoint/2010/main" val="4012191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hot water</a:t>
            </a:r>
          </a:p>
        </p:txBody>
      </p:sp>
      <p:sp>
        <p:nvSpPr>
          <p:cNvPr id="3" name="Content Placeholder 2"/>
          <p:cNvSpPr>
            <a:spLocks noGrp="1"/>
          </p:cNvSpPr>
          <p:nvPr>
            <p:ph idx="1"/>
          </p:nvPr>
        </p:nvSpPr>
        <p:spPr>
          <a:xfrm>
            <a:off x="838200" y="1825625"/>
            <a:ext cx="4533900" cy="4351338"/>
          </a:xfrm>
        </p:spPr>
        <p:txBody>
          <a:bodyPr>
            <a:normAutofit fontScale="92500" lnSpcReduction="20000"/>
          </a:bodyPr>
          <a:lstStyle/>
          <a:p>
            <a:r>
              <a:rPr lang="en-US" dirty="0"/>
              <a:t>Preheats water before it runs into your hot water tank</a:t>
            </a:r>
          </a:p>
          <a:p>
            <a:r>
              <a:rPr lang="en-US" dirty="0"/>
              <a:t>Solar collector on the roof, with a circulator pump and additional hot water tank </a:t>
            </a:r>
          </a:p>
          <a:p>
            <a:r>
              <a:rPr lang="en-US" dirty="0"/>
              <a:t>Water heating is 10%+ of house energy use</a:t>
            </a:r>
          </a:p>
          <a:p>
            <a:r>
              <a:rPr lang="en-US" dirty="0"/>
              <a:t>Best done as addition to current hot water system (preheat tank)</a:t>
            </a:r>
          </a:p>
          <a:p>
            <a:r>
              <a:rPr lang="en-US" dirty="0"/>
              <a:t>Some lifestyle changes </a:t>
            </a:r>
            <a:r>
              <a:rPr lang="mr-IN" dirty="0"/>
              <a:t>…</a:t>
            </a:r>
            <a:r>
              <a:rPr lang="en-US" dirty="0"/>
              <a:t>you want to run the washer, dishwasher etc. at night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5" y="576866"/>
            <a:ext cx="6100763" cy="6281134"/>
          </a:xfrm>
          <a:prstGeom prst="rect">
            <a:avLst/>
          </a:prstGeom>
        </p:spPr>
      </p:pic>
    </p:spTree>
    <p:extLst>
      <p:ext uri="{BB962C8B-B14F-4D97-AF65-F5344CB8AC3E}">
        <p14:creationId xmlns:p14="http://schemas.microsoft.com/office/powerpoint/2010/main" val="1659976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 grid</a:t>
            </a:r>
          </a:p>
        </p:txBody>
      </p:sp>
      <p:sp>
        <p:nvSpPr>
          <p:cNvPr id="3" name="Content Placeholder 2"/>
          <p:cNvSpPr>
            <a:spLocks noGrp="1"/>
          </p:cNvSpPr>
          <p:nvPr>
            <p:ph idx="1"/>
          </p:nvPr>
        </p:nvSpPr>
        <p:spPr>
          <a:xfrm>
            <a:off x="838200" y="1825625"/>
            <a:ext cx="5305425" cy="4351338"/>
          </a:xfrm>
        </p:spPr>
        <p:txBody>
          <a:bodyPr>
            <a:normAutofit fontScale="85000" lnSpcReduction="20000"/>
          </a:bodyPr>
          <a:lstStyle/>
          <a:p>
            <a:r>
              <a:rPr lang="en-US" dirty="0"/>
              <a:t>Off grid </a:t>
            </a:r>
            <a:r>
              <a:rPr lang="mr-IN" dirty="0"/>
              <a:t>–</a:t>
            </a:r>
            <a:r>
              <a:rPr lang="en-US" dirty="0"/>
              <a:t> no electricity bill </a:t>
            </a:r>
            <a:r>
              <a:rPr lang="en-US" dirty="0">
                <a:sym typeface="Wingdings"/>
              </a:rPr>
              <a:t></a:t>
            </a:r>
          </a:p>
          <a:p>
            <a:r>
              <a:rPr lang="en-US" dirty="0"/>
              <a:t>You provide all your own power </a:t>
            </a:r>
            <a:r>
              <a:rPr lang="mr-IN" dirty="0"/>
              <a:t>–</a:t>
            </a:r>
            <a:r>
              <a:rPr lang="en-US" dirty="0"/>
              <a:t> and don’t depend on the grid.</a:t>
            </a:r>
          </a:p>
          <a:p>
            <a:r>
              <a:rPr lang="en-US" dirty="0"/>
              <a:t>Significantly more expensive because it uses (lots of) batteries</a:t>
            </a:r>
          </a:p>
          <a:p>
            <a:r>
              <a:rPr lang="en-US" dirty="0"/>
              <a:t>Regular maintenance for batteries</a:t>
            </a:r>
          </a:p>
          <a:p>
            <a:r>
              <a:rPr lang="en-US" dirty="0"/>
              <a:t>Bad weather for prolonged periods means using backup generator</a:t>
            </a:r>
          </a:p>
          <a:p>
            <a:r>
              <a:rPr lang="en-US" dirty="0"/>
              <a:t>Great if the utility wants more than $50k to connect you to the grid</a:t>
            </a:r>
          </a:p>
          <a:p>
            <a:r>
              <a:rPr lang="en-US" dirty="0"/>
              <a:t>Almost impossible to find a professional installer that will do this for you.</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737" y="1482725"/>
            <a:ext cx="4240213" cy="4459534"/>
          </a:xfrm>
          <a:prstGeom prst="rect">
            <a:avLst/>
          </a:prstGeom>
        </p:spPr>
      </p:pic>
      <p:sp>
        <p:nvSpPr>
          <p:cNvPr id="5" name="TextBox 4"/>
          <p:cNvSpPr txBox="1"/>
          <p:nvPr/>
        </p:nvSpPr>
        <p:spPr>
          <a:xfrm>
            <a:off x="6789737" y="6035040"/>
            <a:ext cx="4240213" cy="369332"/>
          </a:xfrm>
          <a:prstGeom prst="rect">
            <a:avLst/>
          </a:prstGeom>
          <a:noFill/>
        </p:spPr>
        <p:txBody>
          <a:bodyPr wrap="square" rtlCol="0">
            <a:spAutoFit/>
          </a:bodyPr>
          <a:lstStyle/>
          <a:p>
            <a:r>
              <a:rPr lang="en-US" dirty="0"/>
              <a:t>*This is badly wired </a:t>
            </a:r>
            <a:r>
              <a:rPr lang="mr-IN" dirty="0"/>
              <a:t>–</a:t>
            </a:r>
            <a:r>
              <a:rPr lang="en-US" dirty="0"/>
              <a:t> don’t do this!</a:t>
            </a:r>
          </a:p>
        </p:txBody>
      </p:sp>
    </p:spTree>
    <p:extLst>
      <p:ext uri="{BB962C8B-B14F-4D97-AF65-F5344CB8AC3E}">
        <p14:creationId xmlns:p14="http://schemas.microsoft.com/office/powerpoint/2010/main" val="767070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tied</a:t>
            </a:r>
          </a:p>
        </p:txBody>
      </p:sp>
      <p:sp>
        <p:nvSpPr>
          <p:cNvPr id="3" name="Content Placeholder 2"/>
          <p:cNvSpPr>
            <a:spLocks noGrp="1"/>
          </p:cNvSpPr>
          <p:nvPr>
            <p:ph idx="1"/>
          </p:nvPr>
        </p:nvSpPr>
        <p:spPr>
          <a:xfrm>
            <a:off x="838200" y="1825625"/>
            <a:ext cx="5231130" cy="4351338"/>
          </a:xfrm>
        </p:spPr>
        <p:txBody>
          <a:bodyPr>
            <a:normAutofit/>
          </a:bodyPr>
          <a:lstStyle/>
          <a:p>
            <a:r>
              <a:rPr lang="en-US" dirty="0"/>
              <a:t>Grid tied </a:t>
            </a:r>
            <a:r>
              <a:rPr lang="mr-IN" dirty="0"/>
              <a:t>–</a:t>
            </a:r>
            <a:r>
              <a:rPr lang="en-US" dirty="0"/>
              <a:t> your house is still connected to the grid</a:t>
            </a:r>
          </a:p>
          <a:p>
            <a:r>
              <a:rPr lang="en-US" dirty="0"/>
              <a:t>You still get a bill </a:t>
            </a:r>
            <a:r>
              <a:rPr lang="en-US" dirty="0">
                <a:sym typeface="Wingdings"/>
              </a:rPr>
              <a:t> </a:t>
            </a:r>
          </a:p>
          <a:p>
            <a:r>
              <a:rPr lang="en-US" dirty="0"/>
              <a:t>If there’s snow on the panels for a week you still have power</a:t>
            </a:r>
          </a:p>
          <a:p>
            <a:r>
              <a:rPr lang="en-US" dirty="0"/>
              <a:t>You don’t have to replace all your power consumption with solar</a:t>
            </a:r>
          </a:p>
          <a:p>
            <a:r>
              <a:rPr lang="en-US" dirty="0"/>
              <a:t>Very low maintenance  </a:t>
            </a:r>
          </a:p>
          <a:p>
            <a:r>
              <a:rPr lang="en-US" dirty="0"/>
              <a:t>This is what I have...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725" y="1538288"/>
            <a:ext cx="4305300" cy="4254500"/>
          </a:xfrm>
          <a:prstGeom prst="rect">
            <a:avLst/>
          </a:prstGeom>
        </p:spPr>
      </p:pic>
    </p:spTree>
    <p:extLst>
      <p:ext uri="{BB962C8B-B14F-4D97-AF65-F5344CB8AC3E}">
        <p14:creationId xmlns:p14="http://schemas.microsoft.com/office/powerpoint/2010/main" val="1457573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I need for grid tied PV?</a:t>
            </a:r>
          </a:p>
        </p:txBody>
      </p:sp>
      <p:sp>
        <p:nvSpPr>
          <p:cNvPr id="3" name="Content Placeholder 2"/>
          <p:cNvSpPr>
            <a:spLocks noGrp="1"/>
          </p:cNvSpPr>
          <p:nvPr>
            <p:ph idx="1"/>
          </p:nvPr>
        </p:nvSpPr>
        <p:spPr/>
        <p:txBody>
          <a:bodyPr/>
          <a:lstStyle/>
          <a:p>
            <a:r>
              <a:rPr lang="en-US" dirty="0"/>
              <a:t>You don’t need to replace all the power you use from the grid </a:t>
            </a:r>
            <a:r>
              <a:rPr lang="mr-IN" dirty="0"/>
              <a:t>–</a:t>
            </a:r>
            <a:r>
              <a:rPr lang="en-US" dirty="0"/>
              <a:t> start small.</a:t>
            </a:r>
          </a:p>
          <a:p>
            <a:r>
              <a:rPr lang="en-US" dirty="0"/>
              <a:t>Sun! So you need a clear view of the southern sky </a:t>
            </a:r>
          </a:p>
          <a:p>
            <a:r>
              <a:rPr lang="en-US" dirty="0"/>
              <a:t>Roof or space in the yard </a:t>
            </a:r>
          </a:p>
          <a:p>
            <a:r>
              <a:rPr lang="en-US" dirty="0"/>
              <a:t>Size of system is measured in kW </a:t>
            </a:r>
            <a:r>
              <a:rPr lang="mr-IN" dirty="0"/>
              <a:t>–</a:t>
            </a:r>
            <a:r>
              <a:rPr lang="en-US" dirty="0"/>
              <a:t> one panel is about 3’x5’ and makes about ¼ kW. </a:t>
            </a:r>
          </a:p>
          <a:p>
            <a:r>
              <a:rPr lang="en-US" dirty="0"/>
              <a:t>System comprises panels, inverters, wiring and a mounting system</a:t>
            </a:r>
          </a:p>
          <a:p>
            <a:r>
              <a:rPr lang="en-US" dirty="0"/>
              <a:t>If you needed 25kwh/day, we get about 5 hours of sunshine per day so you would need 25 / 5 or 5kw of solar panels, about 20 panels.</a:t>
            </a:r>
          </a:p>
          <a:p>
            <a:endParaRPr lang="en-US" dirty="0"/>
          </a:p>
        </p:txBody>
      </p:sp>
    </p:spTree>
    <p:extLst>
      <p:ext uri="{BB962C8B-B14F-4D97-AF65-F5344CB8AC3E}">
        <p14:creationId xmlns:p14="http://schemas.microsoft.com/office/powerpoint/2010/main" val="1479945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59BB3EE3-89A2-45B0-97E1-169E2B64B57A}"/>
              </a:ext>
            </a:extLst>
          </p:cNvPr>
          <p:cNvSpPr/>
          <p:nvPr/>
        </p:nvSpPr>
        <p:spPr>
          <a:xfrm>
            <a:off x="5020408" y="4281862"/>
            <a:ext cx="1182565" cy="360484"/>
          </a:xfrm>
          <a:custGeom>
            <a:avLst/>
            <a:gdLst>
              <a:gd name="connsiteX0" fmla="*/ 1182565 w 1182565"/>
              <a:gd name="connsiteY0" fmla="*/ 0 h 360484"/>
              <a:gd name="connsiteX1" fmla="*/ 1178169 w 1182565"/>
              <a:gd name="connsiteY1" fmla="*/ 123092 h 360484"/>
              <a:gd name="connsiteX2" fmla="*/ 1169377 w 1182565"/>
              <a:gd name="connsiteY2" fmla="*/ 136281 h 360484"/>
              <a:gd name="connsiteX3" fmla="*/ 1164980 w 1182565"/>
              <a:gd name="connsiteY3" fmla="*/ 153865 h 360484"/>
              <a:gd name="connsiteX4" fmla="*/ 1156188 w 1182565"/>
              <a:gd name="connsiteY4" fmla="*/ 167054 h 360484"/>
              <a:gd name="connsiteX5" fmla="*/ 1151792 w 1182565"/>
              <a:gd name="connsiteY5" fmla="*/ 180242 h 360484"/>
              <a:gd name="connsiteX6" fmla="*/ 1138604 w 1182565"/>
              <a:gd name="connsiteY6" fmla="*/ 189034 h 360484"/>
              <a:gd name="connsiteX7" fmla="*/ 1112227 w 1182565"/>
              <a:gd name="connsiteY7" fmla="*/ 224204 h 360484"/>
              <a:gd name="connsiteX8" fmla="*/ 1099038 w 1182565"/>
              <a:gd name="connsiteY8" fmla="*/ 241788 h 360484"/>
              <a:gd name="connsiteX9" fmla="*/ 1077057 w 1182565"/>
              <a:gd name="connsiteY9" fmla="*/ 268165 h 360484"/>
              <a:gd name="connsiteX10" fmla="*/ 1063869 w 1182565"/>
              <a:gd name="connsiteY10" fmla="*/ 272561 h 360484"/>
              <a:gd name="connsiteX11" fmla="*/ 1037492 w 1182565"/>
              <a:gd name="connsiteY11" fmla="*/ 290146 h 360484"/>
              <a:gd name="connsiteX12" fmla="*/ 1006719 w 1182565"/>
              <a:gd name="connsiteY12" fmla="*/ 307731 h 360484"/>
              <a:gd name="connsiteX13" fmla="*/ 993530 w 1182565"/>
              <a:gd name="connsiteY13" fmla="*/ 316523 h 360484"/>
              <a:gd name="connsiteX14" fmla="*/ 980342 w 1182565"/>
              <a:gd name="connsiteY14" fmla="*/ 320919 h 360484"/>
              <a:gd name="connsiteX15" fmla="*/ 958361 w 1182565"/>
              <a:gd name="connsiteY15" fmla="*/ 329711 h 360484"/>
              <a:gd name="connsiteX16" fmla="*/ 905607 w 1182565"/>
              <a:gd name="connsiteY16" fmla="*/ 342900 h 360484"/>
              <a:gd name="connsiteX17" fmla="*/ 804496 w 1182565"/>
              <a:gd name="connsiteY17" fmla="*/ 351692 h 360484"/>
              <a:gd name="connsiteX18" fmla="*/ 0 w 1182565"/>
              <a:gd name="connsiteY18" fmla="*/ 360484 h 36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2565" h="360484">
                <a:moveTo>
                  <a:pt x="1182565" y="0"/>
                </a:moveTo>
                <a:cubicBezTo>
                  <a:pt x="1181100" y="41031"/>
                  <a:pt x="1182124" y="82226"/>
                  <a:pt x="1178169" y="123092"/>
                </a:cubicBezTo>
                <a:cubicBezTo>
                  <a:pt x="1177660" y="128351"/>
                  <a:pt x="1171458" y="131425"/>
                  <a:pt x="1169377" y="136281"/>
                </a:cubicBezTo>
                <a:cubicBezTo>
                  <a:pt x="1166997" y="141834"/>
                  <a:pt x="1167360" y="148312"/>
                  <a:pt x="1164980" y="153865"/>
                </a:cubicBezTo>
                <a:cubicBezTo>
                  <a:pt x="1162899" y="158721"/>
                  <a:pt x="1158551" y="162328"/>
                  <a:pt x="1156188" y="167054"/>
                </a:cubicBezTo>
                <a:cubicBezTo>
                  <a:pt x="1154116" y="171199"/>
                  <a:pt x="1154687" y="176624"/>
                  <a:pt x="1151792" y="180242"/>
                </a:cubicBezTo>
                <a:cubicBezTo>
                  <a:pt x="1148492" y="184368"/>
                  <a:pt x="1143000" y="186103"/>
                  <a:pt x="1138604" y="189034"/>
                </a:cubicBezTo>
                <a:cubicBezTo>
                  <a:pt x="1128671" y="218828"/>
                  <a:pt x="1142534" y="183798"/>
                  <a:pt x="1112227" y="224204"/>
                </a:cubicBezTo>
                <a:cubicBezTo>
                  <a:pt x="1107831" y="230065"/>
                  <a:pt x="1103297" y="235826"/>
                  <a:pt x="1099038" y="241788"/>
                </a:cubicBezTo>
                <a:cubicBezTo>
                  <a:pt x="1091663" y="252112"/>
                  <a:pt x="1088257" y="260699"/>
                  <a:pt x="1077057" y="268165"/>
                </a:cubicBezTo>
                <a:cubicBezTo>
                  <a:pt x="1073201" y="270735"/>
                  <a:pt x="1068265" y="271096"/>
                  <a:pt x="1063869" y="272561"/>
                </a:cubicBezTo>
                <a:cubicBezTo>
                  <a:pt x="1021795" y="314635"/>
                  <a:pt x="1075665" y="264698"/>
                  <a:pt x="1037492" y="290146"/>
                </a:cubicBezTo>
                <a:cubicBezTo>
                  <a:pt x="1006062" y="311099"/>
                  <a:pt x="1043912" y="298431"/>
                  <a:pt x="1006719" y="307731"/>
                </a:cubicBezTo>
                <a:cubicBezTo>
                  <a:pt x="1002323" y="310662"/>
                  <a:pt x="998256" y="314160"/>
                  <a:pt x="993530" y="316523"/>
                </a:cubicBezTo>
                <a:cubicBezTo>
                  <a:pt x="989385" y="318595"/>
                  <a:pt x="984681" y="319292"/>
                  <a:pt x="980342" y="320919"/>
                </a:cubicBezTo>
                <a:cubicBezTo>
                  <a:pt x="972953" y="323690"/>
                  <a:pt x="965750" y="326940"/>
                  <a:pt x="958361" y="329711"/>
                </a:cubicBezTo>
                <a:cubicBezTo>
                  <a:pt x="940926" y="336249"/>
                  <a:pt x="924711" y="339318"/>
                  <a:pt x="905607" y="342900"/>
                </a:cubicBezTo>
                <a:cubicBezTo>
                  <a:pt x="875054" y="348628"/>
                  <a:pt x="831953" y="351161"/>
                  <a:pt x="804496" y="351692"/>
                </a:cubicBezTo>
                <a:lnTo>
                  <a:pt x="0" y="36048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8A41F7E-D972-4D44-96F0-9546F33D20C5}"/>
              </a:ext>
            </a:extLst>
          </p:cNvPr>
          <p:cNvSpPr/>
          <p:nvPr/>
        </p:nvSpPr>
        <p:spPr>
          <a:xfrm>
            <a:off x="7987812" y="1204546"/>
            <a:ext cx="584688" cy="452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D49A69-CB43-4DF1-ABB3-22074F5766DF}"/>
              </a:ext>
            </a:extLst>
          </p:cNvPr>
          <p:cNvSpPr txBox="1"/>
          <p:nvPr/>
        </p:nvSpPr>
        <p:spPr>
          <a:xfrm>
            <a:off x="7828504" y="1749034"/>
            <a:ext cx="971550" cy="646331"/>
          </a:xfrm>
          <a:prstGeom prst="rect">
            <a:avLst/>
          </a:prstGeom>
          <a:noFill/>
        </p:spPr>
        <p:txBody>
          <a:bodyPr wrap="square" rtlCol="0">
            <a:spAutoFit/>
          </a:bodyPr>
          <a:lstStyle/>
          <a:p>
            <a:pPr algn="ctr"/>
            <a:r>
              <a:rPr lang="en-US" dirty="0"/>
              <a:t>Junction Box</a:t>
            </a:r>
          </a:p>
        </p:txBody>
      </p:sp>
      <p:sp>
        <p:nvSpPr>
          <p:cNvPr id="18" name="Freeform: Shape 17">
            <a:extLst>
              <a:ext uri="{FF2B5EF4-FFF2-40B4-BE49-F238E27FC236}">
                <a16:creationId xmlns:a16="http://schemas.microsoft.com/office/drawing/2014/main" id="{B32A86BC-D9D4-4818-B5F6-79FBA58C8A08}"/>
              </a:ext>
            </a:extLst>
          </p:cNvPr>
          <p:cNvSpPr/>
          <p:nvPr/>
        </p:nvSpPr>
        <p:spPr>
          <a:xfrm>
            <a:off x="7521819" y="1533759"/>
            <a:ext cx="452804" cy="800599"/>
          </a:xfrm>
          <a:custGeom>
            <a:avLst/>
            <a:gdLst>
              <a:gd name="connsiteX0" fmla="*/ 0 w 452804"/>
              <a:gd name="connsiteY0" fmla="*/ 800599 h 800599"/>
              <a:gd name="connsiteX1" fmla="*/ 8793 w 452804"/>
              <a:gd name="connsiteY1" fmla="*/ 734657 h 800599"/>
              <a:gd name="connsiteX2" fmla="*/ 13189 w 452804"/>
              <a:gd name="connsiteY2" fmla="*/ 690696 h 800599"/>
              <a:gd name="connsiteX3" fmla="*/ 21981 w 452804"/>
              <a:gd name="connsiteY3" fmla="*/ 659923 h 800599"/>
              <a:gd name="connsiteX4" fmla="*/ 26377 w 452804"/>
              <a:gd name="connsiteY4" fmla="*/ 629149 h 800599"/>
              <a:gd name="connsiteX5" fmla="*/ 35170 w 452804"/>
              <a:gd name="connsiteY5" fmla="*/ 580792 h 800599"/>
              <a:gd name="connsiteX6" fmla="*/ 48358 w 452804"/>
              <a:gd name="connsiteY6" fmla="*/ 514849 h 800599"/>
              <a:gd name="connsiteX7" fmla="*/ 52754 w 452804"/>
              <a:gd name="connsiteY7" fmla="*/ 479680 h 800599"/>
              <a:gd name="connsiteX8" fmla="*/ 57150 w 452804"/>
              <a:gd name="connsiteY8" fmla="*/ 435719 h 800599"/>
              <a:gd name="connsiteX9" fmla="*/ 65943 w 452804"/>
              <a:gd name="connsiteY9" fmla="*/ 422530 h 800599"/>
              <a:gd name="connsiteX10" fmla="*/ 79131 w 452804"/>
              <a:gd name="connsiteY10" fmla="*/ 391757 h 800599"/>
              <a:gd name="connsiteX11" fmla="*/ 92320 w 452804"/>
              <a:gd name="connsiteY11" fmla="*/ 360984 h 800599"/>
              <a:gd name="connsiteX12" fmla="*/ 109904 w 452804"/>
              <a:gd name="connsiteY12" fmla="*/ 330211 h 800599"/>
              <a:gd name="connsiteX13" fmla="*/ 114300 w 452804"/>
              <a:gd name="connsiteY13" fmla="*/ 317023 h 800599"/>
              <a:gd name="connsiteX14" fmla="*/ 123093 w 452804"/>
              <a:gd name="connsiteY14" fmla="*/ 303834 h 800599"/>
              <a:gd name="connsiteX15" fmla="*/ 127489 w 452804"/>
              <a:gd name="connsiteY15" fmla="*/ 286249 h 800599"/>
              <a:gd name="connsiteX16" fmla="*/ 140677 w 452804"/>
              <a:gd name="connsiteY16" fmla="*/ 259873 h 800599"/>
              <a:gd name="connsiteX17" fmla="*/ 153866 w 452804"/>
              <a:gd name="connsiteY17" fmla="*/ 251080 h 800599"/>
              <a:gd name="connsiteX18" fmla="*/ 167054 w 452804"/>
              <a:gd name="connsiteY18" fmla="*/ 237892 h 800599"/>
              <a:gd name="connsiteX19" fmla="*/ 175847 w 452804"/>
              <a:gd name="connsiteY19" fmla="*/ 211515 h 800599"/>
              <a:gd name="connsiteX20" fmla="*/ 189035 w 452804"/>
              <a:gd name="connsiteY20" fmla="*/ 198326 h 800599"/>
              <a:gd name="connsiteX21" fmla="*/ 197827 w 452804"/>
              <a:gd name="connsiteY21" fmla="*/ 185138 h 800599"/>
              <a:gd name="connsiteX22" fmla="*/ 211016 w 452804"/>
              <a:gd name="connsiteY22" fmla="*/ 176346 h 800599"/>
              <a:gd name="connsiteX23" fmla="*/ 228600 w 452804"/>
              <a:gd name="connsiteY23" fmla="*/ 141176 h 800599"/>
              <a:gd name="connsiteX24" fmla="*/ 241789 w 452804"/>
              <a:gd name="connsiteY24" fmla="*/ 132384 h 800599"/>
              <a:gd name="connsiteX25" fmla="*/ 263770 w 452804"/>
              <a:gd name="connsiteY25" fmla="*/ 101611 h 800599"/>
              <a:gd name="connsiteX26" fmla="*/ 285750 w 452804"/>
              <a:gd name="connsiteY26" fmla="*/ 79630 h 800599"/>
              <a:gd name="connsiteX27" fmla="*/ 294543 w 452804"/>
              <a:gd name="connsiteY27" fmla="*/ 66442 h 800599"/>
              <a:gd name="connsiteX28" fmla="*/ 320920 w 452804"/>
              <a:gd name="connsiteY28" fmla="*/ 57649 h 800599"/>
              <a:gd name="connsiteX29" fmla="*/ 347297 w 452804"/>
              <a:gd name="connsiteY29" fmla="*/ 35669 h 800599"/>
              <a:gd name="connsiteX30" fmla="*/ 351693 w 452804"/>
              <a:gd name="connsiteY30" fmla="*/ 22480 h 800599"/>
              <a:gd name="connsiteX31" fmla="*/ 378070 w 452804"/>
              <a:gd name="connsiteY31" fmla="*/ 13688 h 800599"/>
              <a:gd name="connsiteX32" fmla="*/ 408843 w 452804"/>
              <a:gd name="connsiteY32" fmla="*/ 499 h 800599"/>
              <a:gd name="connsiteX33" fmla="*/ 452804 w 452804"/>
              <a:gd name="connsiteY33" fmla="*/ 499 h 80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2804" h="800599">
                <a:moveTo>
                  <a:pt x="0" y="800599"/>
                </a:moveTo>
                <a:cubicBezTo>
                  <a:pt x="2931" y="778618"/>
                  <a:pt x="6151" y="756674"/>
                  <a:pt x="8793" y="734657"/>
                </a:cubicBezTo>
                <a:cubicBezTo>
                  <a:pt x="10548" y="720035"/>
                  <a:pt x="10630" y="705199"/>
                  <a:pt x="13189" y="690696"/>
                </a:cubicBezTo>
                <a:cubicBezTo>
                  <a:pt x="15043" y="680190"/>
                  <a:pt x="19050" y="670181"/>
                  <a:pt x="21981" y="659923"/>
                </a:cubicBezTo>
                <a:cubicBezTo>
                  <a:pt x="23446" y="649665"/>
                  <a:pt x="24673" y="639370"/>
                  <a:pt x="26377" y="629149"/>
                </a:cubicBezTo>
                <a:cubicBezTo>
                  <a:pt x="29070" y="612989"/>
                  <a:pt x="32615" y="596975"/>
                  <a:pt x="35170" y="580792"/>
                </a:cubicBezTo>
                <a:cubicBezTo>
                  <a:pt x="44255" y="523255"/>
                  <a:pt x="33281" y="567622"/>
                  <a:pt x="48358" y="514849"/>
                </a:cubicBezTo>
                <a:cubicBezTo>
                  <a:pt x="49823" y="503126"/>
                  <a:pt x="51449" y="491422"/>
                  <a:pt x="52754" y="479680"/>
                </a:cubicBezTo>
                <a:cubicBezTo>
                  <a:pt x="54380" y="465043"/>
                  <a:pt x="53838" y="450069"/>
                  <a:pt x="57150" y="435719"/>
                </a:cubicBezTo>
                <a:cubicBezTo>
                  <a:pt x="58338" y="430571"/>
                  <a:pt x="63012" y="426926"/>
                  <a:pt x="65943" y="422530"/>
                </a:cubicBezTo>
                <a:cubicBezTo>
                  <a:pt x="78563" y="372049"/>
                  <a:pt x="60916" y="434259"/>
                  <a:pt x="79131" y="391757"/>
                </a:cubicBezTo>
                <a:cubicBezTo>
                  <a:pt x="96161" y="352019"/>
                  <a:pt x="70247" y="394092"/>
                  <a:pt x="92320" y="360984"/>
                </a:cubicBezTo>
                <a:cubicBezTo>
                  <a:pt x="102399" y="330746"/>
                  <a:pt x="88613" y="367471"/>
                  <a:pt x="109904" y="330211"/>
                </a:cubicBezTo>
                <a:cubicBezTo>
                  <a:pt x="112203" y="326188"/>
                  <a:pt x="112228" y="321168"/>
                  <a:pt x="114300" y="317023"/>
                </a:cubicBezTo>
                <a:cubicBezTo>
                  <a:pt x="116663" y="312297"/>
                  <a:pt x="120162" y="308230"/>
                  <a:pt x="123093" y="303834"/>
                </a:cubicBezTo>
                <a:cubicBezTo>
                  <a:pt x="124558" y="297972"/>
                  <a:pt x="125829" y="292059"/>
                  <a:pt x="127489" y="286249"/>
                </a:cubicBezTo>
                <a:cubicBezTo>
                  <a:pt x="130349" y="276238"/>
                  <a:pt x="132971" y="267579"/>
                  <a:pt x="140677" y="259873"/>
                </a:cubicBezTo>
                <a:cubicBezTo>
                  <a:pt x="144413" y="256137"/>
                  <a:pt x="149807" y="254463"/>
                  <a:pt x="153866" y="251080"/>
                </a:cubicBezTo>
                <a:cubicBezTo>
                  <a:pt x="158642" y="247100"/>
                  <a:pt x="162658" y="242288"/>
                  <a:pt x="167054" y="237892"/>
                </a:cubicBezTo>
                <a:cubicBezTo>
                  <a:pt x="169985" y="229100"/>
                  <a:pt x="169294" y="218069"/>
                  <a:pt x="175847" y="211515"/>
                </a:cubicBezTo>
                <a:cubicBezTo>
                  <a:pt x="180243" y="207119"/>
                  <a:pt x="185055" y="203102"/>
                  <a:pt x="189035" y="198326"/>
                </a:cubicBezTo>
                <a:cubicBezTo>
                  <a:pt x="192417" y="194267"/>
                  <a:pt x="194091" y="188874"/>
                  <a:pt x="197827" y="185138"/>
                </a:cubicBezTo>
                <a:cubicBezTo>
                  <a:pt x="201563" y="181402"/>
                  <a:pt x="206620" y="179277"/>
                  <a:pt x="211016" y="176346"/>
                </a:cubicBezTo>
                <a:cubicBezTo>
                  <a:pt x="217998" y="155399"/>
                  <a:pt x="214651" y="152336"/>
                  <a:pt x="228600" y="141176"/>
                </a:cubicBezTo>
                <a:cubicBezTo>
                  <a:pt x="232726" y="137875"/>
                  <a:pt x="237393" y="135315"/>
                  <a:pt x="241789" y="132384"/>
                </a:cubicBezTo>
                <a:cubicBezTo>
                  <a:pt x="252046" y="101611"/>
                  <a:pt x="241789" y="108938"/>
                  <a:pt x="263770" y="101611"/>
                </a:cubicBezTo>
                <a:cubicBezTo>
                  <a:pt x="287212" y="66448"/>
                  <a:pt x="256446" y="108934"/>
                  <a:pt x="285750" y="79630"/>
                </a:cubicBezTo>
                <a:cubicBezTo>
                  <a:pt x="289486" y="75894"/>
                  <a:pt x="290063" y="69242"/>
                  <a:pt x="294543" y="66442"/>
                </a:cubicBezTo>
                <a:cubicBezTo>
                  <a:pt x="302402" y="61530"/>
                  <a:pt x="320920" y="57649"/>
                  <a:pt x="320920" y="57649"/>
                </a:cubicBezTo>
                <a:cubicBezTo>
                  <a:pt x="351335" y="12027"/>
                  <a:pt x="302675" y="80291"/>
                  <a:pt x="347297" y="35669"/>
                </a:cubicBezTo>
                <a:cubicBezTo>
                  <a:pt x="350574" y="32392"/>
                  <a:pt x="347922" y="25174"/>
                  <a:pt x="351693" y="22480"/>
                </a:cubicBezTo>
                <a:cubicBezTo>
                  <a:pt x="359235" y="17093"/>
                  <a:pt x="369781" y="17833"/>
                  <a:pt x="378070" y="13688"/>
                </a:cubicBezTo>
                <a:cubicBezTo>
                  <a:pt x="383165" y="11141"/>
                  <a:pt x="401200" y="1087"/>
                  <a:pt x="408843" y="499"/>
                </a:cubicBezTo>
                <a:cubicBezTo>
                  <a:pt x="423453" y="-625"/>
                  <a:pt x="438150" y="499"/>
                  <a:pt x="452804" y="499"/>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0085838-B4F9-40E0-BAA5-D78E145FFF4A}"/>
              </a:ext>
            </a:extLst>
          </p:cNvPr>
          <p:cNvSpPr/>
          <p:nvPr/>
        </p:nvSpPr>
        <p:spPr>
          <a:xfrm>
            <a:off x="8601075" y="1360971"/>
            <a:ext cx="1457325" cy="114522"/>
          </a:xfrm>
          <a:custGeom>
            <a:avLst/>
            <a:gdLst>
              <a:gd name="connsiteX0" fmla="*/ 0 w 1457325"/>
              <a:gd name="connsiteY0" fmla="*/ 53492 h 114522"/>
              <a:gd name="connsiteX1" fmla="*/ 671513 w 1457325"/>
              <a:gd name="connsiteY1" fmla="*/ 43967 h 114522"/>
              <a:gd name="connsiteX2" fmla="*/ 790575 w 1457325"/>
              <a:gd name="connsiteY2" fmla="*/ 48729 h 114522"/>
              <a:gd name="connsiteX3" fmla="*/ 909638 w 1457325"/>
              <a:gd name="connsiteY3" fmla="*/ 63017 h 114522"/>
              <a:gd name="connsiteX4" fmla="*/ 1019175 w 1457325"/>
              <a:gd name="connsiteY4" fmla="*/ 82067 h 114522"/>
              <a:gd name="connsiteX5" fmla="*/ 1047750 w 1457325"/>
              <a:gd name="connsiteY5" fmla="*/ 86829 h 114522"/>
              <a:gd name="connsiteX6" fmla="*/ 1100138 w 1457325"/>
              <a:gd name="connsiteY6" fmla="*/ 96354 h 114522"/>
              <a:gd name="connsiteX7" fmla="*/ 1152525 w 1457325"/>
              <a:gd name="connsiteY7" fmla="*/ 101117 h 114522"/>
              <a:gd name="connsiteX8" fmla="*/ 1357313 w 1457325"/>
              <a:gd name="connsiteY8" fmla="*/ 105879 h 114522"/>
              <a:gd name="connsiteX9" fmla="*/ 1457325 w 1457325"/>
              <a:gd name="connsiteY9" fmla="*/ 101117 h 11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5" h="114522">
                <a:moveTo>
                  <a:pt x="0" y="53492"/>
                </a:moveTo>
                <a:cubicBezTo>
                  <a:pt x="219943" y="-56484"/>
                  <a:pt x="24419" y="35878"/>
                  <a:pt x="671513" y="43967"/>
                </a:cubicBezTo>
                <a:cubicBezTo>
                  <a:pt x="711229" y="44463"/>
                  <a:pt x="750888" y="47142"/>
                  <a:pt x="790575" y="48729"/>
                </a:cubicBezTo>
                <a:cubicBezTo>
                  <a:pt x="830263" y="53492"/>
                  <a:pt x="870257" y="56168"/>
                  <a:pt x="909638" y="63017"/>
                </a:cubicBezTo>
                <a:lnTo>
                  <a:pt x="1019175" y="82067"/>
                </a:lnTo>
                <a:lnTo>
                  <a:pt x="1047750" y="86829"/>
                </a:lnTo>
                <a:cubicBezTo>
                  <a:pt x="1065229" y="89913"/>
                  <a:pt x="1082462" y="94747"/>
                  <a:pt x="1100138" y="96354"/>
                </a:cubicBezTo>
                <a:lnTo>
                  <a:pt x="1152525" y="101117"/>
                </a:lnTo>
                <a:cubicBezTo>
                  <a:pt x="1243493" y="123859"/>
                  <a:pt x="1182032" y="112139"/>
                  <a:pt x="1357313" y="105879"/>
                </a:cubicBezTo>
                <a:cubicBezTo>
                  <a:pt x="1390667" y="104688"/>
                  <a:pt x="1457325" y="101117"/>
                  <a:pt x="1457325" y="101117"/>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419EBC-76A5-4DF8-AB84-14CD82217E5D}"/>
              </a:ext>
            </a:extLst>
          </p:cNvPr>
          <p:cNvSpPr/>
          <p:nvPr/>
        </p:nvSpPr>
        <p:spPr>
          <a:xfrm>
            <a:off x="10069022" y="1204546"/>
            <a:ext cx="584688" cy="452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FEC4752-E394-472D-A4FF-FF17F1FE5B5D}"/>
              </a:ext>
            </a:extLst>
          </p:cNvPr>
          <p:cNvSpPr txBox="1"/>
          <p:nvPr/>
        </p:nvSpPr>
        <p:spPr>
          <a:xfrm>
            <a:off x="9756004" y="1749034"/>
            <a:ext cx="1210724" cy="369332"/>
          </a:xfrm>
          <a:prstGeom prst="rect">
            <a:avLst/>
          </a:prstGeom>
          <a:noFill/>
        </p:spPr>
        <p:txBody>
          <a:bodyPr wrap="square" rtlCol="0">
            <a:spAutoFit/>
          </a:bodyPr>
          <a:lstStyle/>
          <a:p>
            <a:pPr algn="ctr"/>
            <a:r>
              <a:rPr lang="en-US" dirty="0"/>
              <a:t>Disconnect</a:t>
            </a:r>
          </a:p>
        </p:txBody>
      </p:sp>
      <p:sp>
        <p:nvSpPr>
          <p:cNvPr id="24" name="Freeform: Shape 23">
            <a:extLst>
              <a:ext uri="{FF2B5EF4-FFF2-40B4-BE49-F238E27FC236}">
                <a16:creationId xmlns:a16="http://schemas.microsoft.com/office/drawing/2014/main" id="{7FE3C711-34A7-4703-A3BC-84C61261B178}"/>
              </a:ext>
            </a:extLst>
          </p:cNvPr>
          <p:cNvSpPr/>
          <p:nvPr/>
        </p:nvSpPr>
        <p:spPr>
          <a:xfrm>
            <a:off x="10356585" y="1413104"/>
            <a:ext cx="921015" cy="3240429"/>
          </a:xfrm>
          <a:custGeom>
            <a:avLst/>
            <a:gdLst>
              <a:gd name="connsiteX0" fmla="*/ 297128 w 921015"/>
              <a:gd name="connsiteY0" fmla="*/ 29934 h 3240429"/>
              <a:gd name="connsiteX1" fmla="*/ 320940 w 921015"/>
              <a:gd name="connsiteY1" fmla="*/ 25171 h 3240429"/>
              <a:gd name="connsiteX2" fmla="*/ 363803 w 921015"/>
              <a:gd name="connsiteY2" fmla="*/ 10884 h 3240429"/>
              <a:gd name="connsiteX3" fmla="*/ 378090 w 921015"/>
              <a:gd name="connsiteY3" fmla="*/ 1359 h 3240429"/>
              <a:gd name="connsiteX4" fmla="*/ 511440 w 921015"/>
              <a:gd name="connsiteY4" fmla="*/ 15646 h 3240429"/>
              <a:gd name="connsiteX5" fmla="*/ 559065 w 921015"/>
              <a:gd name="connsiteY5" fmla="*/ 20409 h 3240429"/>
              <a:gd name="connsiteX6" fmla="*/ 578115 w 921015"/>
              <a:gd name="connsiteY6" fmla="*/ 29934 h 3240429"/>
              <a:gd name="connsiteX7" fmla="*/ 592403 w 921015"/>
              <a:gd name="connsiteY7" fmla="*/ 34696 h 3240429"/>
              <a:gd name="connsiteX8" fmla="*/ 630503 w 921015"/>
              <a:gd name="connsiteY8" fmla="*/ 48984 h 3240429"/>
              <a:gd name="connsiteX9" fmla="*/ 649553 w 921015"/>
              <a:gd name="connsiteY9" fmla="*/ 63271 h 3240429"/>
              <a:gd name="connsiteX10" fmla="*/ 663840 w 921015"/>
              <a:gd name="connsiteY10" fmla="*/ 68034 h 3240429"/>
              <a:gd name="connsiteX11" fmla="*/ 692415 w 921015"/>
              <a:gd name="connsiteY11" fmla="*/ 96609 h 3240429"/>
              <a:gd name="connsiteX12" fmla="*/ 697178 w 921015"/>
              <a:gd name="connsiteY12" fmla="*/ 110896 h 3240429"/>
              <a:gd name="connsiteX13" fmla="*/ 720990 w 921015"/>
              <a:gd name="connsiteY13" fmla="*/ 144234 h 3240429"/>
              <a:gd name="connsiteX14" fmla="*/ 735278 w 921015"/>
              <a:gd name="connsiteY14" fmla="*/ 168046 h 3240429"/>
              <a:gd name="connsiteX15" fmla="*/ 749565 w 921015"/>
              <a:gd name="connsiteY15" fmla="*/ 206146 h 3240429"/>
              <a:gd name="connsiteX16" fmla="*/ 754328 w 921015"/>
              <a:gd name="connsiteY16" fmla="*/ 220434 h 3240429"/>
              <a:gd name="connsiteX17" fmla="*/ 773378 w 921015"/>
              <a:gd name="connsiteY17" fmla="*/ 253771 h 3240429"/>
              <a:gd name="connsiteX18" fmla="*/ 787665 w 921015"/>
              <a:gd name="connsiteY18" fmla="*/ 296634 h 3240429"/>
              <a:gd name="connsiteX19" fmla="*/ 806715 w 921015"/>
              <a:gd name="connsiteY19" fmla="*/ 329971 h 3240429"/>
              <a:gd name="connsiteX20" fmla="*/ 811478 w 921015"/>
              <a:gd name="connsiteY20" fmla="*/ 349021 h 3240429"/>
              <a:gd name="connsiteX21" fmla="*/ 821003 w 921015"/>
              <a:gd name="connsiteY21" fmla="*/ 372834 h 3240429"/>
              <a:gd name="connsiteX22" fmla="*/ 835290 w 921015"/>
              <a:gd name="connsiteY22" fmla="*/ 410934 h 3240429"/>
              <a:gd name="connsiteX23" fmla="*/ 849578 w 921015"/>
              <a:gd name="connsiteY23" fmla="*/ 449034 h 3240429"/>
              <a:gd name="connsiteX24" fmla="*/ 868628 w 921015"/>
              <a:gd name="connsiteY24" fmla="*/ 482371 h 3240429"/>
              <a:gd name="connsiteX25" fmla="*/ 882915 w 921015"/>
              <a:gd name="connsiteY25" fmla="*/ 506184 h 3240429"/>
              <a:gd name="connsiteX26" fmla="*/ 887678 w 921015"/>
              <a:gd name="connsiteY26" fmla="*/ 534759 h 3240429"/>
              <a:gd name="connsiteX27" fmla="*/ 897203 w 921015"/>
              <a:gd name="connsiteY27" fmla="*/ 553809 h 3240429"/>
              <a:gd name="connsiteX28" fmla="*/ 901965 w 921015"/>
              <a:gd name="connsiteY28" fmla="*/ 601434 h 3240429"/>
              <a:gd name="connsiteX29" fmla="*/ 911490 w 921015"/>
              <a:gd name="connsiteY29" fmla="*/ 644296 h 3240429"/>
              <a:gd name="connsiteX30" fmla="*/ 921015 w 921015"/>
              <a:gd name="connsiteY30" fmla="*/ 710971 h 3240429"/>
              <a:gd name="connsiteX31" fmla="*/ 916253 w 921015"/>
              <a:gd name="connsiteY31" fmla="*/ 953859 h 3240429"/>
              <a:gd name="connsiteX32" fmla="*/ 911490 w 921015"/>
              <a:gd name="connsiteY32" fmla="*/ 982434 h 3240429"/>
              <a:gd name="connsiteX33" fmla="*/ 901965 w 921015"/>
              <a:gd name="connsiteY33" fmla="*/ 996721 h 3240429"/>
              <a:gd name="connsiteX34" fmla="*/ 892440 w 921015"/>
              <a:gd name="connsiteY34" fmla="*/ 1020534 h 3240429"/>
              <a:gd name="connsiteX35" fmla="*/ 878153 w 921015"/>
              <a:gd name="connsiteY35" fmla="*/ 1053871 h 3240429"/>
              <a:gd name="connsiteX36" fmla="*/ 868628 w 921015"/>
              <a:gd name="connsiteY36" fmla="*/ 1068159 h 3240429"/>
              <a:gd name="connsiteX37" fmla="*/ 854340 w 921015"/>
              <a:gd name="connsiteY37" fmla="*/ 1101496 h 3240429"/>
              <a:gd name="connsiteX38" fmla="*/ 844815 w 921015"/>
              <a:gd name="connsiteY38" fmla="*/ 1115784 h 3240429"/>
              <a:gd name="connsiteX39" fmla="*/ 830528 w 921015"/>
              <a:gd name="connsiteY39" fmla="*/ 1149121 h 3240429"/>
              <a:gd name="connsiteX40" fmla="*/ 792428 w 921015"/>
              <a:gd name="connsiteY40" fmla="*/ 1191984 h 3240429"/>
              <a:gd name="connsiteX41" fmla="*/ 778140 w 921015"/>
              <a:gd name="connsiteY41" fmla="*/ 1230084 h 3240429"/>
              <a:gd name="connsiteX42" fmla="*/ 768615 w 921015"/>
              <a:gd name="connsiteY42" fmla="*/ 1253896 h 3240429"/>
              <a:gd name="connsiteX43" fmla="*/ 763853 w 921015"/>
              <a:gd name="connsiteY43" fmla="*/ 1268184 h 3240429"/>
              <a:gd name="connsiteX44" fmla="*/ 740040 w 921015"/>
              <a:gd name="connsiteY44" fmla="*/ 1296759 h 3240429"/>
              <a:gd name="connsiteX45" fmla="*/ 735278 w 921015"/>
              <a:gd name="connsiteY45" fmla="*/ 1315809 h 3240429"/>
              <a:gd name="connsiteX46" fmla="*/ 730515 w 921015"/>
              <a:gd name="connsiteY46" fmla="*/ 1339621 h 3240429"/>
              <a:gd name="connsiteX47" fmla="*/ 706703 w 921015"/>
              <a:gd name="connsiteY47" fmla="*/ 1368196 h 3240429"/>
              <a:gd name="connsiteX48" fmla="*/ 692415 w 921015"/>
              <a:gd name="connsiteY48" fmla="*/ 1396771 h 3240429"/>
              <a:gd name="connsiteX49" fmla="*/ 673365 w 921015"/>
              <a:gd name="connsiteY49" fmla="*/ 1425346 h 3240429"/>
              <a:gd name="connsiteX50" fmla="*/ 659078 w 921015"/>
              <a:gd name="connsiteY50" fmla="*/ 1453921 h 3240429"/>
              <a:gd name="connsiteX51" fmla="*/ 620978 w 921015"/>
              <a:gd name="connsiteY51" fmla="*/ 1496784 h 3240429"/>
              <a:gd name="connsiteX52" fmla="*/ 611453 w 921015"/>
              <a:gd name="connsiteY52" fmla="*/ 1511071 h 3240429"/>
              <a:gd name="connsiteX53" fmla="*/ 582878 w 921015"/>
              <a:gd name="connsiteY53" fmla="*/ 1549171 h 3240429"/>
              <a:gd name="connsiteX54" fmla="*/ 573353 w 921015"/>
              <a:gd name="connsiteY54" fmla="*/ 1568221 h 3240429"/>
              <a:gd name="connsiteX55" fmla="*/ 540015 w 921015"/>
              <a:gd name="connsiteY55" fmla="*/ 1611084 h 3240429"/>
              <a:gd name="connsiteX56" fmla="*/ 530490 w 921015"/>
              <a:gd name="connsiteY56" fmla="*/ 1625371 h 3240429"/>
              <a:gd name="connsiteX57" fmla="*/ 511440 w 921015"/>
              <a:gd name="connsiteY57" fmla="*/ 1653946 h 3240429"/>
              <a:gd name="connsiteX58" fmla="*/ 501915 w 921015"/>
              <a:gd name="connsiteY58" fmla="*/ 1668234 h 3240429"/>
              <a:gd name="connsiteX59" fmla="*/ 487628 w 921015"/>
              <a:gd name="connsiteY59" fmla="*/ 1672996 h 3240429"/>
              <a:gd name="connsiteX60" fmla="*/ 468578 w 921015"/>
              <a:gd name="connsiteY60" fmla="*/ 1706334 h 3240429"/>
              <a:gd name="connsiteX61" fmla="*/ 449528 w 921015"/>
              <a:gd name="connsiteY61" fmla="*/ 1730146 h 3240429"/>
              <a:gd name="connsiteX62" fmla="*/ 420953 w 921015"/>
              <a:gd name="connsiteY62" fmla="*/ 1763484 h 3240429"/>
              <a:gd name="connsiteX63" fmla="*/ 406665 w 921015"/>
              <a:gd name="connsiteY63" fmla="*/ 1796821 h 3240429"/>
              <a:gd name="connsiteX64" fmla="*/ 387615 w 921015"/>
              <a:gd name="connsiteY64" fmla="*/ 1811109 h 3240429"/>
              <a:gd name="connsiteX65" fmla="*/ 363803 w 921015"/>
              <a:gd name="connsiteY65" fmla="*/ 1853971 h 3240429"/>
              <a:gd name="connsiteX66" fmla="*/ 330465 w 921015"/>
              <a:gd name="connsiteY66" fmla="*/ 1892071 h 3240429"/>
              <a:gd name="connsiteX67" fmla="*/ 325703 w 921015"/>
              <a:gd name="connsiteY67" fmla="*/ 1911121 h 3240429"/>
              <a:gd name="connsiteX68" fmla="*/ 316178 w 921015"/>
              <a:gd name="connsiteY68" fmla="*/ 1925409 h 3240429"/>
              <a:gd name="connsiteX69" fmla="*/ 292365 w 921015"/>
              <a:gd name="connsiteY69" fmla="*/ 1958746 h 3240429"/>
              <a:gd name="connsiteX70" fmla="*/ 282840 w 921015"/>
              <a:gd name="connsiteY70" fmla="*/ 1977796 h 3240429"/>
              <a:gd name="connsiteX71" fmla="*/ 263790 w 921015"/>
              <a:gd name="connsiteY71" fmla="*/ 1992084 h 3240429"/>
              <a:gd name="connsiteX72" fmla="*/ 259028 w 921015"/>
              <a:gd name="connsiteY72" fmla="*/ 2011134 h 3240429"/>
              <a:gd name="connsiteX73" fmla="*/ 235215 w 921015"/>
              <a:gd name="connsiteY73" fmla="*/ 2030184 h 3240429"/>
              <a:gd name="connsiteX74" fmla="*/ 192353 w 921015"/>
              <a:gd name="connsiteY74" fmla="*/ 2096859 h 3240429"/>
              <a:gd name="connsiteX75" fmla="*/ 168540 w 921015"/>
              <a:gd name="connsiteY75" fmla="*/ 2125434 h 3240429"/>
              <a:gd name="connsiteX76" fmla="*/ 139965 w 921015"/>
              <a:gd name="connsiteY76" fmla="*/ 2177821 h 3240429"/>
              <a:gd name="connsiteX77" fmla="*/ 135203 w 921015"/>
              <a:gd name="connsiteY77" fmla="*/ 2211159 h 3240429"/>
              <a:gd name="connsiteX78" fmla="*/ 116153 w 921015"/>
              <a:gd name="connsiteY78" fmla="*/ 2249259 h 3240429"/>
              <a:gd name="connsiteX79" fmla="*/ 101865 w 921015"/>
              <a:gd name="connsiteY79" fmla="*/ 2282596 h 3240429"/>
              <a:gd name="connsiteX80" fmla="*/ 97103 w 921015"/>
              <a:gd name="connsiteY80" fmla="*/ 2315934 h 3240429"/>
              <a:gd name="connsiteX81" fmla="*/ 87578 w 921015"/>
              <a:gd name="connsiteY81" fmla="*/ 2330221 h 3240429"/>
              <a:gd name="connsiteX82" fmla="*/ 73290 w 921015"/>
              <a:gd name="connsiteY82" fmla="*/ 2377846 h 3240429"/>
              <a:gd name="connsiteX83" fmla="*/ 63765 w 921015"/>
              <a:gd name="connsiteY83" fmla="*/ 2425471 h 3240429"/>
              <a:gd name="connsiteX84" fmla="*/ 54240 w 921015"/>
              <a:gd name="connsiteY84" fmla="*/ 2463571 h 3240429"/>
              <a:gd name="connsiteX85" fmla="*/ 49478 w 921015"/>
              <a:gd name="connsiteY85" fmla="*/ 2487384 h 3240429"/>
              <a:gd name="connsiteX86" fmla="*/ 30428 w 921015"/>
              <a:gd name="connsiteY86" fmla="*/ 2568346 h 3240429"/>
              <a:gd name="connsiteX87" fmla="*/ 20903 w 921015"/>
              <a:gd name="connsiteY87" fmla="*/ 2639784 h 3240429"/>
              <a:gd name="connsiteX88" fmla="*/ 6615 w 921015"/>
              <a:gd name="connsiteY88" fmla="*/ 2715984 h 3240429"/>
              <a:gd name="connsiteX89" fmla="*/ 11378 w 921015"/>
              <a:gd name="connsiteY89" fmla="*/ 2958871 h 3240429"/>
              <a:gd name="connsiteX90" fmla="*/ 30428 w 921015"/>
              <a:gd name="connsiteY90" fmla="*/ 3001734 h 3240429"/>
              <a:gd name="connsiteX91" fmla="*/ 49478 w 921015"/>
              <a:gd name="connsiteY91" fmla="*/ 3025546 h 3240429"/>
              <a:gd name="connsiteX92" fmla="*/ 68528 w 921015"/>
              <a:gd name="connsiteY92" fmla="*/ 3054121 h 3240429"/>
              <a:gd name="connsiteX93" fmla="*/ 97103 w 921015"/>
              <a:gd name="connsiteY93" fmla="*/ 3082696 h 3240429"/>
              <a:gd name="connsiteX94" fmla="*/ 111390 w 921015"/>
              <a:gd name="connsiteY94" fmla="*/ 3096984 h 3240429"/>
              <a:gd name="connsiteX95" fmla="*/ 125678 w 921015"/>
              <a:gd name="connsiteY95" fmla="*/ 3101746 h 3240429"/>
              <a:gd name="connsiteX96" fmla="*/ 135203 w 921015"/>
              <a:gd name="connsiteY96" fmla="*/ 3116034 h 3240429"/>
              <a:gd name="connsiteX97" fmla="*/ 168540 w 921015"/>
              <a:gd name="connsiteY97" fmla="*/ 3130321 h 3240429"/>
              <a:gd name="connsiteX98" fmla="*/ 187590 w 921015"/>
              <a:gd name="connsiteY98" fmla="*/ 3149371 h 3240429"/>
              <a:gd name="connsiteX99" fmla="*/ 201878 w 921015"/>
              <a:gd name="connsiteY99" fmla="*/ 3163659 h 3240429"/>
              <a:gd name="connsiteX100" fmla="*/ 230453 w 921015"/>
              <a:gd name="connsiteY100" fmla="*/ 3177946 h 3240429"/>
              <a:gd name="connsiteX101" fmla="*/ 263790 w 921015"/>
              <a:gd name="connsiteY101" fmla="*/ 3192234 h 3240429"/>
              <a:gd name="connsiteX102" fmla="*/ 278078 w 921015"/>
              <a:gd name="connsiteY102" fmla="*/ 3196996 h 3240429"/>
              <a:gd name="connsiteX103" fmla="*/ 359040 w 921015"/>
              <a:gd name="connsiteY103" fmla="*/ 3211284 h 3240429"/>
              <a:gd name="connsiteX104" fmla="*/ 440003 w 921015"/>
              <a:gd name="connsiteY104" fmla="*/ 3225571 h 3240429"/>
              <a:gd name="connsiteX105" fmla="*/ 530490 w 921015"/>
              <a:gd name="connsiteY105" fmla="*/ 3239859 h 3240429"/>
              <a:gd name="connsiteX106" fmla="*/ 711465 w 921015"/>
              <a:gd name="connsiteY106" fmla="*/ 3239859 h 324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921015" h="3240429">
                <a:moveTo>
                  <a:pt x="297128" y="29934"/>
                </a:moveTo>
                <a:cubicBezTo>
                  <a:pt x="305065" y="28346"/>
                  <a:pt x="313157" y="27395"/>
                  <a:pt x="320940" y="25171"/>
                </a:cubicBezTo>
                <a:cubicBezTo>
                  <a:pt x="335421" y="21034"/>
                  <a:pt x="363803" y="10884"/>
                  <a:pt x="363803" y="10884"/>
                </a:cubicBezTo>
                <a:cubicBezTo>
                  <a:pt x="368565" y="7709"/>
                  <a:pt x="372372" y="1619"/>
                  <a:pt x="378090" y="1359"/>
                </a:cubicBezTo>
                <a:cubicBezTo>
                  <a:pt x="479726" y="-3261"/>
                  <a:pt x="440773" y="4488"/>
                  <a:pt x="511440" y="15646"/>
                </a:cubicBezTo>
                <a:cubicBezTo>
                  <a:pt x="527199" y="18134"/>
                  <a:pt x="543190" y="18821"/>
                  <a:pt x="559065" y="20409"/>
                </a:cubicBezTo>
                <a:cubicBezTo>
                  <a:pt x="565415" y="23584"/>
                  <a:pt x="571589" y="27137"/>
                  <a:pt x="578115" y="29934"/>
                </a:cubicBezTo>
                <a:cubicBezTo>
                  <a:pt x="582729" y="31911"/>
                  <a:pt x="587702" y="32933"/>
                  <a:pt x="592403" y="34696"/>
                </a:cubicBezTo>
                <a:cubicBezTo>
                  <a:pt x="637990" y="51790"/>
                  <a:pt x="598055" y="38167"/>
                  <a:pt x="630503" y="48984"/>
                </a:cubicBezTo>
                <a:cubicBezTo>
                  <a:pt x="636853" y="53746"/>
                  <a:pt x="642661" y="59333"/>
                  <a:pt x="649553" y="63271"/>
                </a:cubicBezTo>
                <a:cubicBezTo>
                  <a:pt x="653912" y="65762"/>
                  <a:pt x="659877" y="64952"/>
                  <a:pt x="663840" y="68034"/>
                </a:cubicBezTo>
                <a:cubicBezTo>
                  <a:pt x="674473" y="76304"/>
                  <a:pt x="692415" y="96609"/>
                  <a:pt x="692415" y="96609"/>
                </a:cubicBezTo>
                <a:cubicBezTo>
                  <a:pt x="694003" y="101371"/>
                  <a:pt x="694933" y="106406"/>
                  <a:pt x="697178" y="110896"/>
                </a:cubicBezTo>
                <a:cubicBezTo>
                  <a:pt x="701439" y="119417"/>
                  <a:pt x="716674" y="137760"/>
                  <a:pt x="720990" y="144234"/>
                </a:cubicBezTo>
                <a:cubicBezTo>
                  <a:pt x="726125" y="151936"/>
                  <a:pt x="730515" y="160109"/>
                  <a:pt x="735278" y="168046"/>
                </a:cubicBezTo>
                <a:cubicBezTo>
                  <a:pt x="744057" y="203165"/>
                  <a:pt x="734623" y="171283"/>
                  <a:pt x="749565" y="206146"/>
                </a:cubicBezTo>
                <a:cubicBezTo>
                  <a:pt x="751543" y="210760"/>
                  <a:pt x="752350" y="215820"/>
                  <a:pt x="754328" y="220434"/>
                </a:cubicBezTo>
                <a:cubicBezTo>
                  <a:pt x="761580" y="237354"/>
                  <a:pt x="763811" y="239422"/>
                  <a:pt x="773378" y="253771"/>
                </a:cubicBezTo>
                <a:cubicBezTo>
                  <a:pt x="778140" y="268059"/>
                  <a:pt x="779311" y="284103"/>
                  <a:pt x="787665" y="296634"/>
                </a:cubicBezTo>
                <a:cubicBezTo>
                  <a:pt x="795561" y="308478"/>
                  <a:pt x="801535" y="316158"/>
                  <a:pt x="806715" y="329971"/>
                </a:cubicBezTo>
                <a:cubicBezTo>
                  <a:pt x="809013" y="336100"/>
                  <a:pt x="809408" y="342811"/>
                  <a:pt x="811478" y="349021"/>
                </a:cubicBezTo>
                <a:cubicBezTo>
                  <a:pt x="814182" y="357131"/>
                  <a:pt x="817828" y="364896"/>
                  <a:pt x="821003" y="372834"/>
                </a:cubicBezTo>
                <a:cubicBezTo>
                  <a:pt x="830190" y="418772"/>
                  <a:pt x="818940" y="378234"/>
                  <a:pt x="835290" y="410934"/>
                </a:cubicBezTo>
                <a:cubicBezTo>
                  <a:pt x="855021" y="450395"/>
                  <a:pt x="837213" y="420183"/>
                  <a:pt x="849578" y="449034"/>
                </a:cubicBezTo>
                <a:cubicBezTo>
                  <a:pt x="858449" y="469733"/>
                  <a:pt x="857756" y="464975"/>
                  <a:pt x="868628" y="482371"/>
                </a:cubicBezTo>
                <a:cubicBezTo>
                  <a:pt x="873534" y="490221"/>
                  <a:pt x="878153" y="498246"/>
                  <a:pt x="882915" y="506184"/>
                </a:cubicBezTo>
                <a:cubicBezTo>
                  <a:pt x="884503" y="515709"/>
                  <a:pt x="884903" y="525510"/>
                  <a:pt x="887678" y="534759"/>
                </a:cubicBezTo>
                <a:cubicBezTo>
                  <a:pt x="889718" y="541559"/>
                  <a:pt x="895715" y="546867"/>
                  <a:pt x="897203" y="553809"/>
                </a:cubicBezTo>
                <a:cubicBezTo>
                  <a:pt x="900546" y="569409"/>
                  <a:pt x="899477" y="585675"/>
                  <a:pt x="901965" y="601434"/>
                </a:cubicBezTo>
                <a:cubicBezTo>
                  <a:pt x="904248" y="615891"/>
                  <a:pt x="908982" y="629877"/>
                  <a:pt x="911490" y="644296"/>
                </a:cubicBezTo>
                <a:cubicBezTo>
                  <a:pt x="915337" y="666415"/>
                  <a:pt x="917840" y="688746"/>
                  <a:pt x="921015" y="710971"/>
                </a:cubicBezTo>
                <a:cubicBezTo>
                  <a:pt x="919428" y="791934"/>
                  <a:pt x="919093" y="872931"/>
                  <a:pt x="916253" y="953859"/>
                </a:cubicBezTo>
                <a:cubicBezTo>
                  <a:pt x="915914" y="963509"/>
                  <a:pt x="914544" y="973273"/>
                  <a:pt x="911490" y="982434"/>
                </a:cubicBezTo>
                <a:cubicBezTo>
                  <a:pt x="909680" y="987864"/>
                  <a:pt x="904525" y="991602"/>
                  <a:pt x="901965" y="996721"/>
                </a:cubicBezTo>
                <a:cubicBezTo>
                  <a:pt x="898142" y="1004368"/>
                  <a:pt x="895442" y="1012529"/>
                  <a:pt x="892440" y="1020534"/>
                </a:cubicBezTo>
                <a:cubicBezTo>
                  <a:pt x="885154" y="1039965"/>
                  <a:pt x="890318" y="1032582"/>
                  <a:pt x="878153" y="1053871"/>
                </a:cubicBezTo>
                <a:cubicBezTo>
                  <a:pt x="875313" y="1058841"/>
                  <a:pt x="871188" y="1063039"/>
                  <a:pt x="868628" y="1068159"/>
                </a:cubicBezTo>
                <a:cubicBezTo>
                  <a:pt x="841910" y="1121593"/>
                  <a:pt x="893984" y="1032118"/>
                  <a:pt x="854340" y="1101496"/>
                </a:cubicBezTo>
                <a:cubicBezTo>
                  <a:pt x="851500" y="1106466"/>
                  <a:pt x="847375" y="1110664"/>
                  <a:pt x="844815" y="1115784"/>
                </a:cubicBezTo>
                <a:cubicBezTo>
                  <a:pt x="839408" y="1126598"/>
                  <a:pt x="836864" y="1138825"/>
                  <a:pt x="830528" y="1149121"/>
                </a:cubicBezTo>
                <a:cubicBezTo>
                  <a:pt x="780077" y="1231103"/>
                  <a:pt x="827610" y="1142728"/>
                  <a:pt x="792428" y="1191984"/>
                </a:cubicBezTo>
                <a:cubicBezTo>
                  <a:pt x="780250" y="1209034"/>
                  <a:pt x="784372" y="1211388"/>
                  <a:pt x="778140" y="1230084"/>
                </a:cubicBezTo>
                <a:cubicBezTo>
                  <a:pt x="775437" y="1238194"/>
                  <a:pt x="771617" y="1245891"/>
                  <a:pt x="768615" y="1253896"/>
                </a:cubicBezTo>
                <a:cubicBezTo>
                  <a:pt x="766852" y="1258597"/>
                  <a:pt x="766098" y="1263694"/>
                  <a:pt x="763853" y="1268184"/>
                </a:cubicBezTo>
                <a:cubicBezTo>
                  <a:pt x="757224" y="1281443"/>
                  <a:pt x="750571" y="1286228"/>
                  <a:pt x="740040" y="1296759"/>
                </a:cubicBezTo>
                <a:cubicBezTo>
                  <a:pt x="738453" y="1303109"/>
                  <a:pt x="736698" y="1309419"/>
                  <a:pt x="735278" y="1315809"/>
                </a:cubicBezTo>
                <a:cubicBezTo>
                  <a:pt x="733522" y="1323711"/>
                  <a:pt x="733357" y="1332042"/>
                  <a:pt x="730515" y="1339621"/>
                </a:cubicBezTo>
                <a:cubicBezTo>
                  <a:pt x="723836" y="1357431"/>
                  <a:pt x="717293" y="1352311"/>
                  <a:pt x="706703" y="1368196"/>
                </a:cubicBezTo>
                <a:cubicBezTo>
                  <a:pt x="700796" y="1377057"/>
                  <a:pt x="697781" y="1387572"/>
                  <a:pt x="692415" y="1396771"/>
                </a:cubicBezTo>
                <a:cubicBezTo>
                  <a:pt x="686647" y="1406659"/>
                  <a:pt x="679133" y="1415458"/>
                  <a:pt x="673365" y="1425346"/>
                </a:cubicBezTo>
                <a:cubicBezTo>
                  <a:pt x="667999" y="1434545"/>
                  <a:pt x="664557" y="1444789"/>
                  <a:pt x="659078" y="1453921"/>
                </a:cubicBezTo>
                <a:cubicBezTo>
                  <a:pt x="645762" y="1476115"/>
                  <a:pt x="639503" y="1475612"/>
                  <a:pt x="620978" y="1496784"/>
                </a:cubicBezTo>
                <a:cubicBezTo>
                  <a:pt x="617209" y="1501092"/>
                  <a:pt x="614628" y="1506309"/>
                  <a:pt x="611453" y="1511071"/>
                </a:cubicBezTo>
                <a:cubicBezTo>
                  <a:pt x="601989" y="1548922"/>
                  <a:pt x="615272" y="1512148"/>
                  <a:pt x="582878" y="1549171"/>
                </a:cubicBezTo>
                <a:cubicBezTo>
                  <a:pt x="578203" y="1554514"/>
                  <a:pt x="577394" y="1562384"/>
                  <a:pt x="573353" y="1568221"/>
                </a:cubicBezTo>
                <a:cubicBezTo>
                  <a:pt x="563050" y="1583103"/>
                  <a:pt x="550056" y="1596024"/>
                  <a:pt x="540015" y="1611084"/>
                </a:cubicBezTo>
                <a:lnTo>
                  <a:pt x="530490" y="1625371"/>
                </a:lnTo>
                <a:cubicBezTo>
                  <a:pt x="522121" y="1650481"/>
                  <a:pt x="531260" y="1630163"/>
                  <a:pt x="511440" y="1653946"/>
                </a:cubicBezTo>
                <a:cubicBezTo>
                  <a:pt x="507776" y="1658343"/>
                  <a:pt x="506385" y="1664658"/>
                  <a:pt x="501915" y="1668234"/>
                </a:cubicBezTo>
                <a:cubicBezTo>
                  <a:pt x="497995" y="1671370"/>
                  <a:pt x="492390" y="1671409"/>
                  <a:pt x="487628" y="1672996"/>
                </a:cubicBezTo>
                <a:cubicBezTo>
                  <a:pt x="481278" y="1684109"/>
                  <a:pt x="475678" y="1695685"/>
                  <a:pt x="468578" y="1706334"/>
                </a:cubicBezTo>
                <a:cubicBezTo>
                  <a:pt x="462940" y="1714792"/>
                  <a:pt x="455627" y="1722014"/>
                  <a:pt x="449528" y="1730146"/>
                </a:cubicBezTo>
                <a:cubicBezTo>
                  <a:pt x="427766" y="1759162"/>
                  <a:pt x="455433" y="1729004"/>
                  <a:pt x="420953" y="1763484"/>
                </a:cubicBezTo>
                <a:cubicBezTo>
                  <a:pt x="417728" y="1773156"/>
                  <a:pt x="413084" y="1789332"/>
                  <a:pt x="406665" y="1796821"/>
                </a:cubicBezTo>
                <a:cubicBezTo>
                  <a:pt x="401499" y="1802848"/>
                  <a:pt x="393965" y="1806346"/>
                  <a:pt x="387615" y="1811109"/>
                </a:cubicBezTo>
                <a:cubicBezTo>
                  <a:pt x="379353" y="1844159"/>
                  <a:pt x="388549" y="1818621"/>
                  <a:pt x="363803" y="1853971"/>
                </a:cubicBezTo>
                <a:cubicBezTo>
                  <a:pt x="338985" y="1889425"/>
                  <a:pt x="362448" y="1868085"/>
                  <a:pt x="330465" y="1892071"/>
                </a:cubicBezTo>
                <a:cubicBezTo>
                  <a:pt x="328878" y="1898421"/>
                  <a:pt x="328281" y="1905105"/>
                  <a:pt x="325703" y="1911121"/>
                </a:cubicBezTo>
                <a:cubicBezTo>
                  <a:pt x="323448" y="1916382"/>
                  <a:pt x="319018" y="1920439"/>
                  <a:pt x="316178" y="1925409"/>
                </a:cubicBezTo>
                <a:cubicBezTo>
                  <a:pt x="299463" y="1954661"/>
                  <a:pt x="315637" y="1935476"/>
                  <a:pt x="292365" y="1958746"/>
                </a:cubicBezTo>
                <a:cubicBezTo>
                  <a:pt x="289190" y="1965096"/>
                  <a:pt x="287460" y="1972406"/>
                  <a:pt x="282840" y="1977796"/>
                </a:cubicBezTo>
                <a:cubicBezTo>
                  <a:pt x="277674" y="1983823"/>
                  <a:pt x="268404" y="1985625"/>
                  <a:pt x="263790" y="1992084"/>
                </a:cubicBezTo>
                <a:cubicBezTo>
                  <a:pt x="259986" y="1997410"/>
                  <a:pt x="262955" y="2005898"/>
                  <a:pt x="259028" y="2011134"/>
                </a:cubicBezTo>
                <a:cubicBezTo>
                  <a:pt x="252929" y="2019266"/>
                  <a:pt x="243153" y="2023834"/>
                  <a:pt x="235215" y="2030184"/>
                </a:cubicBezTo>
                <a:cubicBezTo>
                  <a:pt x="222307" y="2051698"/>
                  <a:pt x="209280" y="2077111"/>
                  <a:pt x="192353" y="2096859"/>
                </a:cubicBezTo>
                <a:cubicBezTo>
                  <a:pt x="176582" y="2115258"/>
                  <a:pt x="179622" y="2105487"/>
                  <a:pt x="168540" y="2125434"/>
                </a:cubicBezTo>
                <a:cubicBezTo>
                  <a:pt x="122504" y="2208302"/>
                  <a:pt x="183731" y="2104881"/>
                  <a:pt x="139965" y="2177821"/>
                </a:cubicBezTo>
                <a:cubicBezTo>
                  <a:pt x="138378" y="2188934"/>
                  <a:pt x="138753" y="2200510"/>
                  <a:pt x="135203" y="2211159"/>
                </a:cubicBezTo>
                <a:cubicBezTo>
                  <a:pt x="130713" y="2224629"/>
                  <a:pt x="119597" y="2235484"/>
                  <a:pt x="116153" y="2249259"/>
                </a:cubicBezTo>
                <a:cubicBezTo>
                  <a:pt x="110002" y="2273862"/>
                  <a:pt x="115021" y="2262863"/>
                  <a:pt x="101865" y="2282596"/>
                </a:cubicBezTo>
                <a:cubicBezTo>
                  <a:pt x="100278" y="2293709"/>
                  <a:pt x="100329" y="2305182"/>
                  <a:pt x="97103" y="2315934"/>
                </a:cubicBezTo>
                <a:cubicBezTo>
                  <a:pt x="95458" y="2321416"/>
                  <a:pt x="89903" y="2324991"/>
                  <a:pt x="87578" y="2330221"/>
                </a:cubicBezTo>
                <a:cubicBezTo>
                  <a:pt x="82629" y="2341356"/>
                  <a:pt x="76156" y="2364474"/>
                  <a:pt x="73290" y="2377846"/>
                </a:cubicBezTo>
                <a:cubicBezTo>
                  <a:pt x="69898" y="2393676"/>
                  <a:pt x="67277" y="2409667"/>
                  <a:pt x="63765" y="2425471"/>
                </a:cubicBezTo>
                <a:cubicBezTo>
                  <a:pt x="60925" y="2438250"/>
                  <a:pt x="57183" y="2450815"/>
                  <a:pt x="54240" y="2463571"/>
                </a:cubicBezTo>
                <a:cubicBezTo>
                  <a:pt x="52420" y="2471459"/>
                  <a:pt x="51298" y="2479496"/>
                  <a:pt x="49478" y="2487384"/>
                </a:cubicBezTo>
                <a:cubicBezTo>
                  <a:pt x="43742" y="2512243"/>
                  <a:pt x="34588" y="2543384"/>
                  <a:pt x="30428" y="2568346"/>
                </a:cubicBezTo>
                <a:cubicBezTo>
                  <a:pt x="26479" y="2592043"/>
                  <a:pt x="24301" y="2616002"/>
                  <a:pt x="20903" y="2639784"/>
                </a:cubicBezTo>
                <a:cubicBezTo>
                  <a:pt x="17193" y="2665756"/>
                  <a:pt x="11807" y="2690026"/>
                  <a:pt x="6615" y="2715984"/>
                </a:cubicBezTo>
                <a:cubicBezTo>
                  <a:pt x="-2819" y="2819769"/>
                  <a:pt x="-2952" y="2794081"/>
                  <a:pt x="11378" y="2958871"/>
                </a:cubicBezTo>
                <a:cubicBezTo>
                  <a:pt x="13078" y="2978423"/>
                  <a:pt x="20827" y="2987331"/>
                  <a:pt x="30428" y="3001734"/>
                </a:cubicBezTo>
                <a:cubicBezTo>
                  <a:pt x="41152" y="3033907"/>
                  <a:pt x="26279" y="2999033"/>
                  <a:pt x="49478" y="3025546"/>
                </a:cubicBezTo>
                <a:cubicBezTo>
                  <a:pt x="57016" y="3034161"/>
                  <a:pt x="60433" y="3046026"/>
                  <a:pt x="68528" y="3054121"/>
                </a:cubicBezTo>
                <a:lnTo>
                  <a:pt x="97103" y="3082696"/>
                </a:lnTo>
                <a:cubicBezTo>
                  <a:pt x="101865" y="3087459"/>
                  <a:pt x="105000" y="3094854"/>
                  <a:pt x="111390" y="3096984"/>
                </a:cubicBezTo>
                <a:lnTo>
                  <a:pt x="125678" y="3101746"/>
                </a:lnTo>
                <a:cubicBezTo>
                  <a:pt x="128853" y="3106509"/>
                  <a:pt x="131156" y="3111986"/>
                  <a:pt x="135203" y="3116034"/>
                </a:cubicBezTo>
                <a:cubicBezTo>
                  <a:pt x="146166" y="3126998"/>
                  <a:pt x="153966" y="3126678"/>
                  <a:pt x="168540" y="3130321"/>
                </a:cubicBezTo>
                <a:cubicBezTo>
                  <a:pt x="177613" y="3157537"/>
                  <a:pt x="165818" y="3134857"/>
                  <a:pt x="187590" y="3149371"/>
                </a:cubicBezTo>
                <a:cubicBezTo>
                  <a:pt x="193194" y="3153107"/>
                  <a:pt x="196704" y="3159347"/>
                  <a:pt x="201878" y="3163659"/>
                </a:cubicBezTo>
                <a:cubicBezTo>
                  <a:pt x="214188" y="3173918"/>
                  <a:pt x="216132" y="3173173"/>
                  <a:pt x="230453" y="3177946"/>
                </a:cubicBezTo>
                <a:cubicBezTo>
                  <a:pt x="252201" y="3192445"/>
                  <a:pt x="236883" y="3184546"/>
                  <a:pt x="263790" y="3192234"/>
                </a:cubicBezTo>
                <a:cubicBezTo>
                  <a:pt x="268617" y="3193613"/>
                  <a:pt x="273186" y="3195867"/>
                  <a:pt x="278078" y="3196996"/>
                </a:cubicBezTo>
                <a:cubicBezTo>
                  <a:pt x="335000" y="3210131"/>
                  <a:pt x="310862" y="3203254"/>
                  <a:pt x="359040" y="3211284"/>
                </a:cubicBezTo>
                <a:cubicBezTo>
                  <a:pt x="386072" y="3215789"/>
                  <a:pt x="413131" y="3220197"/>
                  <a:pt x="440003" y="3225571"/>
                </a:cubicBezTo>
                <a:cubicBezTo>
                  <a:pt x="468348" y="3231240"/>
                  <a:pt x="501174" y="3239235"/>
                  <a:pt x="530490" y="3239859"/>
                </a:cubicBezTo>
                <a:cubicBezTo>
                  <a:pt x="590801" y="3241142"/>
                  <a:pt x="651140" y="3239859"/>
                  <a:pt x="711465" y="323985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FDDE75-B4C6-4A2A-A894-7C6BBC59E907}"/>
              </a:ext>
            </a:extLst>
          </p:cNvPr>
          <p:cNvSpPr>
            <a:spLocks noGrp="1"/>
          </p:cNvSpPr>
          <p:nvPr>
            <p:ph type="title"/>
          </p:nvPr>
        </p:nvSpPr>
        <p:spPr>
          <a:xfrm>
            <a:off x="838200" y="-212701"/>
            <a:ext cx="10515600" cy="1325563"/>
          </a:xfrm>
        </p:spPr>
        <p:txBody>
          <a:bodyPr/>
          <a:lstStyle/>
          <a:p>
            <a:r>
              <a:rPr lang="en-US" dirty="0"/>
              <a:t>Enphase M Series Wiring</a:t>
            </a:r>
          </a:p>
        </p:txBody>
      </p:sp>
      <p:pic>
        <p:nvPicPr>
          <p:cNvPr id="4" name="Picture 3">
            <a:extLst>
              <a:ext uri="{FF2B5EF4-FFF2-40B4-BE49-F238E27FC236}">
                <a16:creationId xmlns:a16="http://schemas.microsoft.com/office/drawing/2014/main" id="{99D558E9-068C-45F0-A6C4-F6A89DA7D5D2}"/>
              </a:ext>
            </a:extLst>
          </p:cNvPr>
          <p:cNvPicPr>
            <a:picLocks noChangeAspect="1"/>
          </p:cNvPicPr>
          <p:nvPr/>
        </p:nvPicPr>
        <p:blipFill>
          <a:blip r:embed="rId2"/>
          <a:stretch>
            <a:fillRect/>
          </a:stretch>
        </p:blipFill>
        <p:spPr>
          <a:xfrm>
            <a:off x="3803071" y="4523313"/>
            <a:ext cx="2115220" cy="1325563"/>
          </a:xfrm>
          <a:prstGeom prst="rect">
            <a:avLst/>
          </a:prstGeom>
        </p:spPr>
      </p:pic>
      <p:sp>
        <p:nvSpPr>
          <p:cNvPr id="6" name="Freeform: Shape 5">
            <a:extLst>
              <a:ext uri="{FF2B5EF4-FFF2-40B4-BE49-F238E27FC236}">
                <a16:creationId xmlns:a16="http://schemas.microsoft.com/office/drawing/2014/main" id="{51023F06-6C31-4E4E-9149-789952CF146A}"/>
              </a:ext>
            </a:extLst>
          </p:cNvPr>
          <p:cNvSpPr/>
          <p:nvPr/>
        </p:nvSpPr>
        <p:spPr>
          <a:xfrm>
            <a:off x="3267075" y="5414971"/>
            <a:ext cx="595313" cy="625300"/>
          </a:xfrm>
          <a:custGeom>
            <a:avLst/>
            <a:gdLst>
              <a:gd name="connsiteX0" fmla="*/ 0 w 595313"/>
              <a:gd name="connsiteY0" fmla="*/ 604837 h 625300"/>
              <a:gd name="connsiteX1" fmla="*/ 166688 w 595313"/>
              <a:gd name="connsiteY1" fmla="*/ 609600 h 625300"/>
              <a:gd name="connsiteX2" fmla="*/ 195263 w 595313"/>
              <a:gd name="connsiteY2" fmla="*/ 595312 h 625300"/>
              <a:gd name="connsiteX3" fmla="*/ 214313 w 595313"/>
              <a:gd name="connsiteY3" fmla="*/ 590550 h 625300"/>
              <a:gd name="connsiteX4" fmla="*/ 257175 w 595313"/>
              <a:gd name="connsiteY4" fmla="*/ 557212 h 625300"/>
              <a:gd name="connsiteX5" fmla="*/ 290513 w 595313"/>
              <a:gd name="connsiteY5" fmla="*/ 519112 h 625300"/>
              <a:gd name="connsiteX6" fmla="*/ 314325 w 595313"/>
              <a:gd name="connsiteY6" fmla="*/ 495300 h 625300"/>
              <a:gd name="connsiteX7" fmla="*/ 319088 w 595313"/>
              <a:gd name="connsiteY7" fmla="*/ 476250 h 625300"/>
              <a:gd name="connsiteX8" fmla="*/ 328613 w 595313"/>
              <a:gd name="connsiteY8" fmla="*/ 461962 h 625300"/>
              <a:gd name="connsiteX9" fmla="*/ 333375 w 595313"/>
              <a:gd name="connsiteY9" fmla="*/ 438150 h 625300"/>
              <a:gd name="connsiteX10" fmla="*/ 342900 w 595313"/>
              <a:gd name="connsiteY10" fmla="*/ 419100 h 625300"/>
              <a:gd name="connsiteX11" fmla="*/ 347663 w 595313"/>
              <a:gd name="connsiteY11" fmla="*/ 400050 h 625300"/>
              <a:gd name="connsiteX12" fmla="*/ 357188 w 595313"/>
              <a:gd name="connsiteY12" fmla="*/ 371475 h 625300"/>
              <a:gd name="connsiteX13" fmla="*/ 361950 w 595313"/>
              <a:gd name="connsiteY13" fmla="*/ 333375 h 625300"/>
              <a:gd name="connsiteX14" fmla="*/ 371475 w 595313"/>
              <a:gd name="connsiteY14" fmla="*/ 171450 h 625300"/>
              <a:gd name="connsiteX15" fmla="*/ 385763 w 595313"/>
              <a:gd name="connsiteY15" fmla="*/ 114300 h 625300"/>
              <a:gd name="connsiteX16" fmla="*/ 404813 w 595313"/>
              <a:gd name="connsiteY16" fmla="*/ 66675 h 625300"/>
              <a:gd name="connsiteX17" fmla="*/ 419100 w 595313"/>
              <a:gd name="connsiteY17" fmla="*/ 57150 h 625300"/>
              <a:gd name="connsiteX18" fmla="*/ 438150 w 595313"/>
              <a:gd name="connsiteY18" fmla="*/ 47625 h 625300"/>
              <a:gd name="connsiteX19" fmla="*/ 471488 w 595313"/>
              <a:gd name="connsiteY19" fmla="*/ 42862 h 625300"/>
              <a:gd name="connsiteX20" fmla="*/ 533400 w 595313"/>
              <a:gd name="connsiteY20" fmla="*/ 28575 h 625300"/>
              <a:gd name="connsiteX21" fmla="*/ 547688 w 595313"/>
              <a:gd name="connsiteY21" fmla="*/ 19050 h 625300"/>
              <a:gd name="connsiteX22" fmla="*/ 566738 w 595313"/>
              <a:gd name="connsiteY22" fmla="*/ 14287 h 625300"/>
              <a:gd name="connsiteX23" fmla="*/ 581025 w 595313"/>
              <a:gd name="connsiteY23" fmla="*/ 9525 h 625300"/>
              <a:gd name="connsiteX24" fmla="*/ 595313 w 595313"/>
              <a:gd name="connsiteY24" fmla="*/ 0 h 62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13" h="625300">
                <a:moveTo>
                  <a:pt x="0" y="604837"/>
                </a:moveTo>
                <a:cubicBezTo>
                  <a:pt x="68417" y="639047"/>
                  <a:pt x="24160" y="622962"/>
                  <a:pt x="166688" y="609600"/>
                </a:cubicBezTo>
                <a:cubicBezTo>
                  <a:pt x="183809" y="607995"/>
                  <a:pt x="179758" y="601957"/>
                  <a:pt x="195263" y="595312"/>
                </a:cubicBezTo>
                <a:cubicBezTo>
                  <a:pt x="201279" y="592734"/>
                  <a:pt x="207963" y="592137"/>
                  <a:pt x="214313" y="590550"/>
                </a:cubicBezTo>
                <a:cubicBezTo>
                  <a:pt x="246438" y="558425"/>
                  <a:pt x="230109" y="566235"/>
                  <a:pt x="257175" y="557212"/>
                </a:cubicBezTo>
                <a:cubicBezTo>
                  <a:pt x="297901" y="516489"/>
                  <a:pt x="238203" y="577235"/>
                  <a:pt x="290513" y="519112"/>
                </a:cubicBezTo>
                <a:cubicBezTo>
                  <a:pt x="298022" y="510768"/>
                  <a:pt x="306388" y="503237"/>
                  <a:pt x="314325" y="495300"/>
                </a:cubicBezTo>
                <a:cubicBezTo>
                  <a:pt x="315913" y="488950"/>
                  <a:pt x="316510" y="482266"/>
                  <a:pt x="319088" y="476250"/>
                </a:cubicBezTo>
                <a:cubicBezTo>
                  <a:pt x="321343" y="470989"/>
                  <a:pt x="326603" y="467322"/>
                  <a:pt x="328613" y="461962"/>
                </a:cubicBezTo>
                <a:cubicBezTo>
                  <a:pt x="331455" y="454383"/>
                  <a:pt x="330815" y="445829"/>
                  <a:pt x="333375" y="438150"/>
                </a:cubicBezTo>
                <a:cubicBezTo>
                  <a:pt x="335620" y="431415"/>
                  <a:pt x="340407" y="425747"/>
                  <a:pt x="342900" y="419100"/>
                </a:cubicBezTo>
                <a:cubicBezTo>
                  <a:pt x="345198" y="412971"/>
                  <a:pt x="345782" y="406319"/>
                  <a:pt x="347663" y="400050"/>
                </a:cubicBezTo>
                <a:cubicBezTo>
                  <a:pt x="350548" y="390433"/>
                  <a:pt x="354013" y="381000"/>
                  <a:pt x="357188" y="371475"/>
                </a:cubicBezTo>
                <a:cubicBezTo>
                  <a:pt x="358775" y="358775"/>
                  <a:pt x="361038" y="346141"/>
                  <a:pt x="361950" y="333375"/>
                </a:cubicBezTo>
                <a:cubicBezTo>
                  <a:pt x="365802" y="279444"/>
                  <a:pt x="365632" y="225202"/>
                  <a:pt x="371475" y="171450"/>
                </a:cubicBezTo>
                <a:cubicBezTo>
                  <a:pt x="373597" y="151929"/>
                  <a:pt x="381000" y="133350"/>
                  <a:pt x="385763" y="114300"/>
                </a:cubicBezTo>
                <a:cubicBezTo>
                  <a:pt x="389771" y="98267"/>
                  <a:pt x="392508" y="78980"/>
                  <a:pt x="404813" y="66675"/>
                </a:cubicBezTo>
                <a:cubicBezTo>
                  <a:pt x="408860" y="62628"/>
                  <a:pt x="414130" y="59990"/>
                  <a:pt x="419100" y="57150"/>
                </a:cubicBezTo>
                <a:cubicBezTo>
                  <a:pt x="425264" y="53628"/>
                  <a:pt x="431301" y="49493"/>
                  <a:pt x="438150" y="47625"/>
                </a:cubicBezTo>
                <a:cubicBezTo>
                  <a:pt x="448980" y="44671"/>
                  <a:pt x="460455" y="44931"/>
                  <a:pt x="471488" y="42862"/>
                </a:cubicBezTo>
                <a:cubicBezTo>
                  <a:pt x="493366" y="38760"/>
                  <a:pt x="512393" y="33826"/>
                  <a:pt x="533400" y="28575"/>
                </a:cubicBezTo>
                <a:cubicBezTo>
                  <a:pt x="538163" y="25400"/>
                  <a:pt x="542427" y="21305"/>
                  <a:pt x="547688" y="19050"/>
                </a:cubicBezTo>
                <a:cubicBezTo>
                  <a:pt x="553704" y="16472"/>
                  <a:pt x="560444" y="16085"/>
                  <a:pt x="566738" y="14287"/>
                </a:cubicBezTo>
                <a:cubicBezTo>
                  <a:pt x="571565" y="12908"/>
                  <a:pt x="576263" y="11112"/>
                  <a:pt x="581025" y="9525"/>
                </a:cubicBezTo>
                <a:lnTo>
                  <a:pt x="595313" y="0"/>
                </a:ln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6E0DE200-4448-4684-9E90-8B3176942267}"/>
              </a:ext>
            </a:extLst>
          </p:cNvPr>
          <p:cNvSpPr/>
          <p:nvPr/>
        </p:nvSpPr>
        <p:spPr>
          <a:xfrm>
            <a:off x="3233738" y="5229233"/>
            <a:ext cx="628650" cy="638175"/>
          </a:xfrm>
          <a:custGeom>
            <a:avLst/>
            <a:gdLst>
              <a:gd name="connsiteX0" fmla="*/ 628650 w 628650"/>
              <a:gd name="connsiteY0" fmla="*/ 0 h 638175"/>
              <a:gd name="connsiteX1" fmla="*/ 433387 w 628650"/>
              <a:gd name="connsiteY1" fmla="*/ 4763 h 638175"/>
              <a:gd name="connsiteX2" fmla="*/ 385762 w 628650"/>
              <a:gd name="connsiteY2" fmla="*/ 19050 h 638175"/>
              <a:gd name="connsiteX3" fmla="*/ 371475 w 628650"/>
              <a:gd name="connsiteY3" fmla="*/ 28575 h 638175"/>
              <a:gd name="connsiteX4" fmla="*/ 352425 w 628650"/>
              <a:gd name="connsiteY4" fmla="*/ 38100 h 638175"/>
              <a:gd name="connsiteX5" fmla="*/ 338137 w 628650"/>
              <a:gd name="connsiteY5" fmla="*/ 52388 h 638175"/>
              <a:gd name="connsiteX6" fmla="*/ 319087 w 628650"/>
              <a:gd name="connsiteY6" fmla="*/ 95250 h 638175"/>
              <a:gd name="connsiteX7" fmla="*/ 304800 w 628650"/>
              <a:gd name="connsiteY7" fmla="*/ 100013 h 638175"/>
              <a:gd name="connsiteX8" fmla="*/ 290512 w 628650"/>
              <a:gd name="connsiteY8" fmla="*/ 142875 h 638175"/>
              <a:gd name="connsiteX9" fmla="*/ 271462 w 628650"/>
              <a:gd name="connsiteY9" fmla="*/ 238125 h 638175"/>
              <a:gd name="connsiteX10" fmla="*/ 280987 w 628650"/>
              <a:gd name="connsiteY10" fmla="*/ 333375 h 638175"/>
              <a:gd name="connsiteX11" fmla="*/ 285750 w 628650"/>
              <a:gd name="connsiteY11" fmla="*/ 381000 h 638175"/>
              <a:gd name="connsiteX12" fmla="*/ 295275 w 628650"/>
              <a:gd name="connsiteY12" fmla="*/ 419100 h 638175"/>
              <a:gd name="connsiteX13" fmla="*/ 280987 w 628650"/>
              <a:gd name="connsiteY13" fmla="*/ 557213 h 638175"/>
              <a:gd name="connsiteX14" fmla="*/ 271462 w 628650"/>
              <a:gd name="connsiteY14" fmla="*/ 576263 h 638175"/>
              <a:gd name="connsiteX15" fmla="*/ 257175 w 628650"/>
              <a:gd name="connsiteY15" fmla="*/ 581025 h 638175"/>
              <a:gd name="connsiteX16" fmla="*/ 242887 w 628650"/>
              <a:gd name="connsiteY16" fmla="*/ 590550 h 638175"/>
              <a:gd name="connsiteX17" fmla="*/ 233362 w 628650"/>
              <a:gd name="connsiteY17" fmla="*/ 604838 h 638175"/>
              <a:gd name="connsiteX18" fmla="*/ 204787 w 628650"/>
              <a:gd name="connsiteY18" fmla="*/ 614363 h 638175"/>
              <a:gd name="connsiteX19" fmla="*/ 180975 w 628650"/>
              <a:gd name="connsiteY19" fmla="*/ 623888 h 638175"/>
              <a:gd name="connsiteX20" fmla="*/ 161925 w 628650"/>
              <a:gd name="connsiteY20" fmla="*/ 628650 h 638175"/>
              <a:gd name="connsiteX21" fmla="*/ 128587 w 628650"/>
              <a:gd name="connsiteY21" fmla="*/ 638175 h 638175"/>
              <a:gd name="connsiteX22" fmla="*/ 0 w 628650"/>
              <a:gd name="connsiteY22" fmla="*/ 633413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8650" h="638175">
                <a:moveTo>
                  <a:pt x="628650" y="0"/>
                </a:moveTo>
                <a:cubicBezTo>
                  <a:pt x="563562" y="1588"/>
                  <a:pt x="498367" y="702"/>
                  <a:pt x="433387" y="4763"/>
                </a:cubicBezTo>
                <a:cubicBezTo>
                  <a:pt x="426683" y="5182"/>
                  <a:pt x="397348" y="15188"/>
                  <a:pt x="385762" y="19050"/>
                </a:cubicBezTo>
                <a:cubicBezTo>
                  <a:pt x="381000" y="22225"/>
                  <a:pt x="376445" y="25735"/>
                  <a:pt x="371475" y="28575"/>
                </a:cubicBezTo>
                <a:cubicBezTo>
                  <a:pt x="365311" y="32097"/>
                  <a:pt x="358202" y="33973"/>
                  <a:pt x="352425" y="38100"/>
                </a:cubicBezTo>
                <a:cubicBezTo>
                  <a:pt x="346944" y="42015"/>
                  <a:pt x="342900" y="47625"/>
                  <a:pt x="338137" y="52388"/>
                </a:cubicBezTo>
                <a:cubicBezTo>
                  <a:pt x="335226" y="61121"/>
                  <a:pt x="329379" y="87016"/>
                  <a:pt x="319087" y="95250"/>
                </a:cubicBezTo>
                <a:cubicBezTo>
                  <a:pt x="315167" y="98386"/>
                  <a:pt x="309562" y="98425"/>
                  <a:pt x="304800" y="100013"/>
                </a:cubicBezTo>
                <a:cubicBezTo>
                  <a:pt x="291148" y="168262"/>
                  <a:pt x="310232" y="83716"/>
                  <a:pt x="290512" y="142875"/>
                </a:cubicBezTo>
                <a:cubicBezTo>
                  <a:pt x="281039" y="171293"/>
                  <a:pt x="276152" y="209987"/>
                  <a:pt x="271462" y="238125"/>
                </a:cubicBezTo>
                <a:cubicBezTo>
                  <a:pt x="281811" y="372651"/>
                  <a:pt x="270736" y="246238"/>
                  <a:pt x="280987" y="333375"/>
                </a:cubicBezTo>
                <a:cubicBezTo>
                  <a:pt x="282851" y="349220"/>
                  <a:pt x="283127" y="365263"/>
                  <a:pt x="285750" y="381000"/>
                </a:cubicBezTo>
                <a:cubicBezTo>
                  <a:pt x="287902" y="393913"/>
                  <a:pt x="292100" y="406400"/>
                  <a:pt x="295275" y="419100"/>
                </a:cubicBezTo>
                <a:cubicBezTo>
                  <a:pt x="293731" y="454618"/>
                  <a:pt x="301065" y="517057"/>
                  <a:pt x="280987" y="557213"/>
                </a:cubicBezTo>
                <a:cubicBezTo>
                  <a:pt x="277812" y="563563"/>
                  <a:pt x="276482" y="571243"/>
                  <a:pt x="271462" y="576263"/>
                </a:cubicBezTo>
                <a:cubicBezTo>
                  <a:pt x="267912" y="579813"/>
                  <a:pt x="261937" y="579438"/>
                  <a:pt x="257175" y="581025"/>
                </a:cubicBezTo>
                <a:cubicBezTo>
                  <a:pt x="252412" y="584200"/>
                  <a:pt x="246934" y="586503"/>
                  <a:pt x="242887" y="590550"/>
                </a:cubicBezTo>
                <a:cubicBezTo>
                  <a:pt x="238840" y="594597"/>
                  <a:pt x="238216" y="601804"/>
                  <a:pt x="233362" y="604838"/>
                </a:cubicBezTo>
                <a:cubicBezTo>
                  <a:pt x="224848" y="610159"/>
                  <a:pt x="214109" y="610634"/>
                  <a:pt x="204787" y="614363"/>
                </a:cubicBezTo>
                <a:cubicBezTo>
                  <a:pt x="196850" y="617538"/>
                  <a:pt x="189085" y="621185"/>
                  <a:pt x="180975" y="623888"/>
                </a:cubicBezTo>
                <a:cubicBezTo>
                  <a:pt x="174765" y="625958"/>
                  <a:pt x="168240" y="626928"/>
                  <a:pt x="161925" y="628650"/>
                </a:cubicBezTo>
                <a:cubicBezTo>
                  <a:pt x="150775" y="631691"/>
                  <a:pt x="139700" y="635000"/>
                  <a:pt x="128587" y="638175"/>
                </a:cubicBezTo>
                <a:lnTo>
                  <a:pt x="0" y="633413"/>
                </a:ln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69BFEB82-C8D7-4D20-A206-A4DA2782306F}"/>
              </a:ext>
            </a:extLst>
          </p:cNvPr>
          <p:cNvPicPr>
            <a:picLocks noChangeAspect="1"/>
          </p:cNvPicPr>
          <p:nvPr/>
        </p:nvPicPr>
        <p:blipFill>
          <a:blip r:embed="rId3"/>
          <a:stretch>
            <a:fillRect/>
          </a:stretch>
        </p:blipFill>
        <p:spPr>
          <a:xfrm>
            <a:off x="109606" y="1998687"/>
            <a:ext cx="3182891" cy="4812430"/>
          </a:xfrm>
          <a:prstGeom prst="rect">
            <a:avLst/>
          </a:prstGeom>
        </p:spPr>
      </p:pic>
      <p:sp>
        <p:nvSpPr>
          <p:cNvPr id="26" name="Freeform: Shape 25">
            <a:extLst>
              <a:ext uri="{FF2B5EF4-FFF2-40B4-BE49-F238E27FC236}">
                <a16:creationId xmlns:a16="http://schemas.microsoft.com/office/drawing/2014/main" id="{9EAC7BAE-5F24-41E3-8FF9-3B2E706C2C8D}"/>
              </a:ext>
            </a:extLst>
          </p:cNvPr>
          <p:cNvSpPr/>
          <p:nvPr/>
        </p:nvSpPr>
        <p:spPr>
          <a:xfrm>
            <a:off x="3276140" y="5414971"/>
            <a:ext cx="595313" cy="625300"/>
          </a:xfrm>
          <a:custGeom>
            <a:avLst/>
            <a:gdLst>
              <a:gd name="connsiteX0" fmla="*/ 0 w 595313"/>
              <a:gd name="connsiteY0" fmla="*/ 604837 h 625300"/>
              <a:gd name="connsiteX1" fmla="*/ 166688 w 595313"/>
              <a:gd name="connsiteY1" fmla="*/ 609600 h 625300"/>
              <a:gd name="connsiteX2" fmla="*/ 195263 w 595313"/>
              <a:gd name="connsiteY2" fmla="*/ 595312 h 625300"/>
              <a:gd name="connsiteX3" fmla="*/ 214313 w 595313"/>
              <a:gd name="connsiteY3" fmla="*/ 590550 h 625300"/>
              <a:gd name="connsiteX4" fmla="*/ 257175 w 595313"/>
              <a:gd name="connsiteY4" fmla="*/ 557212 h 625300"/>
              <a:gd name="connsiteX5" fmla="*/ 290513 w 595313"/>
              <a:gd name="connsiteY5" fmla="*/ 519112 h 625300"/>
              <a:gd name="connsiteX6" fmla="*/ 314325 w 595313"/>
              <a:gd name="connsiteY6" fmla="*/ 495300 h 625300"/>
              <a:gd name="connsiteX7" fmla="*/ 319088 w 595313"/>
              <a:gd name="connsiteY7" fmla="*/ 476250 h 625300"/>
              <a:gd name="connsiteX8" fmla="*/ 328613 w 595313"/>
              <a:gd name="connsiteY8" fmla="*/ 461962 h 625300"/>
              <a:gd name="connsiteX9" fmla="*/ 333375 w 595313"/>
              <a:gd name="connsiteY9" fmla="*/ 438150 h 625300"/>
              <a:gd name="connsiteX10" fmla="*/ 342900 w 595313"/>
              <a:gd name="connsiteY10" fmla="*/ 419100 h 625300"/>
              <a:gd name="connsiteX11" fmla="*/ 347663 w 595313"/>
              <a:gd name="connsiteY11" fmla="*/ 400050 h 625300"/>
              <a:gd name="connsiteX12" fmla="*/ 357188 w 595313"/>
              <a:gd name="connsiteY12" fmla="*/ 371475 h 625300"/>
              <a:gd name="connsiteX13" fmla="*/ 361950 w 595313"/>
              <a:gd name="connsiteY13" fmla="*/ 333375 h 625300"/>
              <a:gd name="connsiteX14" fmla="*/ 371475 w 595313"/>
              <a:gd name="connsiteY14" fmla="*/ 171450 h 625300"/>
              <a:gd name="connsiteX15" fmla="*/ 385763 w 595313"/>
              <a:gd name="connsiteY15" fmla="*/ 114300 h 625300"/>
              <a:gd name="connsiteX16" fmla="*/ 404813 w 595313"/>
              <a:gd name="connsiteY16" fmla="*/ 66675 h 625300"/>
              <a:gd name="connsiteX17" fmla="*/ 419100 w 595313"/>
              <a:gd name="connsiteY17" fmla="*/ 57150 h 625300"/>
              <a:gd name="connsiteX18" fmla="*/ 438150 w 595313"/>
              <a:gd name="connsiteY18" fmla="*/ 47625 h 625300"/>
              <a:gd name="connsiteX19" fmla="*/ 471488 w 595313"/>
              <a:gd name="connsiteY19" fmla="*/ 42862 h 625300"/>
              <a:gd name="connsiteX20" fmla="*/ 533400 w 595313"/>
              <a:gd name="connsiteY20" fmla="*/ 28575 h 625300"/>
              <a:gd name="connsiteX21" fmla="*/ 547688 w 595313"/>
              <a:gd name="connsiteY21" fmla="*/ 19050 h 625300"/>
              <a:gd name="connsiteX22" fmla="*/ 566738 w 595313"/>
              <a:gd name="connsiteY22" fmla="*/ 14287 h 625300"/>
              <a:gd name="connsiteX23" fmla="*/ 581025 w 595313"/>
              <a:gd name="connsiteY23" fmla="*/ 9525 h 625300"/>
              <a:gd name="connsiteX24" fmla="*/ 595313 w 595313"/>
              <a:gd name="connsiteY24" fmla="*/ 0 h 62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13" h="625300">
                <a:moveTo>
                  <a:pt x="0" y="604837"/>
                </a:moveTo>
                <a:cubicBezTo>
                  <a:pt x="68417" y="639047"/>
                  <a:pt x="24160" y="622962"/>
                  <a:pt x="166688" y="609600"/>
                </a:cubicBezTo>
                <a:cubicBezTo>
                  <a:pt x="183809" y="607995"/>
                  <a:pt x="179758" y="601957"/>
                  <a:pt x="195263" y="595312"/>
                </a:cubicBezTo>
                <a:cubicBezTo>
                  <a:pt x="201279" y="592734"/>
                  <a:pt x="207963" y="592137"/>
                  <a:pt x="214313" y="590550"/>
                </a:cubicBezTo>
                <a:cubicBezTo>
                  <a:pt x="246438" y="558425"/>
                  <a:pt x="230109" y="566235"/>
                  <a:pt x="257175" y="557212"/>
                </a:cubicBezTo>
                <a:cubicBezTo>
                  <a:pt x="297901" y="516489"/>
                  <a:pt x="238203" y="577235"/>
                  <a:pt x="290513" y="519112"/>
                </a:cubicBezTo>
                <a:cubicBezTo>
                  <a:pt x="298022" y="510768"/>
                  <a:pt x="306388" y="503237"/>
                  <a:pt x="314325" y="495300"/>
                </a:cubicBezTo>
                <a:cubicBezTo>
                  <a:pt x="315913" y="488950"/>
                  <a:pt x="316510" y="482266"/>
                  <a:pt x="319088" y="476250"/>
                </a:cubicBezTo>
                <a:cubicBezTo>
                  <a:pt x="321343" y="470989"/>
                  <a:pt x="326603" y="467322"/>
                  <a:pt x="328613" y="461962"/>
                </a:cubicBezTo>
                <a:cubicBezTo>
                  <a:pt x="331455" y="454383"/>
                  <a:pt x="330815" y="445829"/>
                  <a:pt x="333375" y="438150"/>
                </a:cubicBezTo>
                <a:cubicBezTo>
                  <a:pt x="335620" y="431415"/>
                  <a:pt x="340407" y="425747"/>
                  <a:pt x="342900" y="419100"/>
                </a:cubicBezTo>
                <a:cubicBezTo>
                  <a:pt x="345198" y="412971"/>
                  <a:pt x="345782" y="406319"/>
                  <a:pt x="347663" y="400050"/>
                </a:cubicBezTo>
                <a:cubicBezTo>
                  <a:pt x="350548" y="390433"/>
                  <a:pt x="354013" y="381000"/>
                  <a:pt x="357188" y="371475"/>
                </a:cubicBezTo>
                <a:cubicBezTo>
                  <a:pt x="358775" y="358775"/>
                  <a:pt x="361038" y="346141"/>
                  <a:pt x="361950" y="333375"/>
                </a:cubicBezTo>
                <a:cubicBezTo>
                  <a:pt x="365802" y="279444"/>
                  <a:pt x="365632" y="225202"/>
                  <a:pt x="371475" y="171450"/>
                </a:cubicBezTo>
                <a:cubicBezTo>
                  <a:pt x="373597" y="151929"/>
                  <a:pt x="381000" y="133350"/>
                  <a:pt x="385763" y="114300"/>
                </a:cubicBezTo>
                <a:cubicBezTo>
                  <a:pt x="389771" y="98267"/>
                  <a:pt x="392508" y="78980"/>
                  <a:pt x="404813" y="66675"/>
                </a:cubicBezTo>
                <a:cubicBezTo>
                  <a:pt x="408860" y="62628"/>
                  <a:pt x="414130" y="59990"/>
                  <a:pt x="419100" y="57150"/>
                </a:cubicBezTo>
                <a:cubicBezTo>
                  <a:pt x="425264" y="53628"/>
                  <a:pt x="431301" y="49493"/>
                  <a:pt x="438150" y="47625"/>
                </a:cubicBezTo>
                <a:cubicBezTo>
                  <a:pt x="448980" y="44671"/>
                  <a:pt x="460455" y="44931"/>
                  <a:pt x="471488" y="42862"/>
                </a:cubicBezTo>
                <a:cubicBezTo>
                  <a:pt x="493366" y="38760"/>
                  <a:pt x="512393" y="33826"/>
                  <a:pt x="533400" y="28575"/>
                </a:cubicBezTo>
                <a:cubicBezTo>
                  <a:pt x="538163" y="25400"/>
                  <a:pt x="542427" y="21305"/>
                  <a:pt x="547688" y="19050"/>
                </a:cubicBezTo>
                <a:cubicBezTo>
                  <a:pt x="553704" y="16472"/>
                  <a:pt x="560444" y="16085"/>
                  <a:pt x="566738" y="14287"/>
                </a:cubicBezTo>
                <a:cubicBezTo>
                  <a:pt x="571565" y="12908"/>
                  <a:pt x="576263" y="11112"/>
                  <a:pt x="581025" y="9525"/>
                </a:cubicBezTo>
                <a:lnTo>
                  <a:pt x="595313" y="0"/>
                </a:ln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F8CB811-F429-48B8-BFB5-491670960377}"/>
              </a:ext>
            </a:extLst>
          </p:cNvPr>
          <p:cNvPicPr>
            <a:picLocks noChangeAspect="1"/>
          </p:cNvPicPr>
          <p:nvPr/>
        </p:nvPicPr>
        <p:blipFill>
          <a:blip r:embed="rId4"/>
          <a:stretch>
            <a:fillRect/>
          </a:stretch>
        </p:blipFill>
        <p:spPr>
          <a:xfrm>
            <a:off x="5979610" y="2334358"/>
            <a:ext cx="2205689" cy="2658001"/>
          </a:xfrm>
          <a:prstGeom prst="rect">
            <a:avLst/>
          </a:prstGeom>
        </p:spPr>
      </p:pic>
      <p:sp>
        <p:nvSpPr>
          <p:cNvPr id="28" name="TextBox 27">
            <a:extLst>
              <a:ext uri="{FF2B5EF4-FFF2-40B4-BE49-F238E27FC236}">
                <a16:creationId xmlns:a16="http://schemas.microsoft.com/office/drawing/2014/main" id="{CC1756BD-8462-4C34-AA96-2F16866FB4F2}"/>
              </a:ext>
            </a:extLst>
          </p:cNvPr>
          <p:cNvSpPr txBox="1"/>
          <p:nvPr/>
        </p:nvSpPr>
        <p:spPr>
          <a:xfrm>
            <a:off x="10961261" y="113865"/>
            <a:ext cx="1457325" cy="923330"/>
          </a:xfrm>
          <a:prstGeom prst="rect">
            <a:avLst/>
          </a:prstGeom>
          <a:noFill/>
        </p:spPr>
        <p:txBody>
          <a:bodyPr wrap="square" rtlCol="0">
            <a:spAutoFit/>
          </a:bodyPr>
          <a:lstStyle/>
          <a:p>
            <a:r>
              <a:rPr lang="en-US" dirty="0"/>
              <a:t>Key:</a:t>
            </a:r>
          </a:p>
          <a:p>
            <a:r>
              <a:rPr lang="en-US" dirty="0"/>
              <a:t>Red=DC</a:t>
            </a:r>
          </a:p>
          <a:p>
            <a:r>
              <a:rPr lang="en-US" dirty="0"/>
              <a:t>Black=AC</a:t>
            </a:r>
          </a:p>
        </p:txBody>
      </p:sp>
      <p:sp>
        <p:nvSpPr>
          <p:cNvPr id="29" name="Rectangle 28">
            <a:extLst>
              <a:ext uri="{FF2B5EF4-FFF2-40B4-BE49-F238E27FC236}">
                <a16:creationId xmlns:a16="http://schemas.microsoft.com/office/drawing/2014/main" id="{C3825F74-E5E2-47F5-867F-ACAEC7059391}"/>
              </a:ext>
            </a:extLst>
          </p:cNvPr>
          <p:cNvSpPr/>
          <p:nvPr/>
        </p:nvSpPr>
        <p:spPr>
          <a:xfrm>
            <a:off x="11061456" y="4472839"/>
            <a:ext cx="584688" cy="9138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71DCC4A8-F0DA-40CD-87D2-384B04F3DFCA}"/>
              </a:ext>
            </a:extLst>
          </p:cNvPr>
          <p:cNvSpPr/>
          <p:nvPr/>
        </p:nvSpPr>
        <p:spPr>
          <a:xfrm>
            <a:off x="10067925" y="5244803"/>
            <a:ext cx="976313" cy="227310"/>
          </a:xfrm>
          <a:custGeom>
            <a:avLst/>
            <a:gdLst>
              <a:gd name="connsiteX0" fmla="*/ 0 w 976313"/>
              <a:gd name="connsiteY0" fmla="*/ 227310 h 227310"/>
              <a:gd name="connsiteX1" fmla="*/ 71438 w 976313"/>
              <a:gd name="connsiteY1" fmla="*/ 222547 h 227310"/>
              <a:gd name="connsiteX2" fmla="*/ 90488 w 976313"/>
              <a:gd name="connsiteY2" fmla="*/ 213022 h 227310"/>
              <a:gd name="connsiteX3" fmla="*/ 104775 w 976313"/>
              <a:gd name="connsiteY3" fmla="*/ 208260 h 227310"/>
              <a:gd name="connsiteX4" fmla="*/ 119063 w 976313"/>
              <a:gd name="connsiteY4" fmla="*/ 198735 h 227310"/>
              <a:gd name="connsiteX5" fmla="*/ 138113 w 976313"/>
              <a:gd name="connsiteY5" fmla="*/ 193972 h 227310"/>
              <a:gd name="connsiteX6" fmla="*/ 152400 w 976313"/>
              <a:gd name="connsiteY6" fmla="*/ 189210 h 227310"/>
              <a:gd name="connsiteX7" fmla="*/ 157163 w 976313"/>
              <a:gd name="connsiteY7" fmla="*/ 174922 h 227310"/>
              <a:gd name="connsiteX8" fmla="*/ 200025 w 976313"/>
              <a:gd name="connsiteY8" fmla="*/ 141585 h 227310"/>
              <a:gd name="connsiteX9" fmla="*/ 219075 w 976313"/>
              <a:gd name="connsiteY9" fmla="*/ 117772 h 227310"/>
              <a:gd name="connsiteX10" fmla="*/ 233363 w 976313"/>
              <a:gd name="connsiteY10" fmla="*/ 98722 h 227310"/>
              <a:gd name="connsiteX11" fmla="*/ 252413 w 976313"/>
              <a:gd name="connsiteY11" fmla="*/ 79672 h 227310"/>
              <a:gd name="connsiteX12" fmla="*/ 257175 w 976313"/>
              <a:gd name="connsiteY12" fmla="*/ 65385 h 227310"/>
              <a:gd name="connsiteX13" fmla="*/ 271463 w 976313"/>
              <a:gd name="connsiteY13" fmla="*/ 60622 h 227310"/>
              <a:gd name="connsiteX14" fmla="*/ 300038 w 976313"/>
              <a:gd name="connsiteY14" fmla="*/ 46335 h 227310"/>
              <a:gd name="connsiteX15" fmla="*/ 785813 w 976313"/>
              <a:gd name="connsiteY15" fmla="*/ 41572 h 227310"/>
              <a:gd name="connsiteX16" fmla="*/ 819150 w 976313"/>
              <a:gd name="connsiteY16" fmla="*/ 46335 h 227310"/>
              <a:gd name="connsiteX17" fmla="*/ 871538 w 976313"/>
              <a:gd name="connsiteY17" fmla="*/ 55860 h 227310"/>
              <a:gd name="connsiteX18" fmla="*/ 928688 w 976313"/>
              <a:gd name="connsiteY18" fmla="*/ 60622 h 227310"/>
              <a:gd name="connsiteX19" fmla="*/ 976313 w 976313"/>
              <a:gd name="connsiteY19" fmla="*/ 70147 h 22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6313" h="227310">
                <a:moveTo>
                  <a:pt x="0" y="227310"/>
                </a:moveTo>
                <a:cubicBezTo>
                  <a:pt x="23813" y="225722"/>
                  <a:pt x="47865" y="226269"/>
                  <a:pt x="71438" y="222547"/>
                </a:cubicBezTo>
                <a:cubicBezTo>
                  <a:pt x="78451" y="221440"/>
                  <a:pt x="83962" y="215819"/>
                  <a:pt x="90488" y="213022"/>
                </a:cubicBezTo>
                <a:cubicBezTo>
                  <a:pt x="95102" y="211045"/>
                  <a:pt x="100013" y="209847"/>
                  <a:pt x="104775" y="208260"/>
                </a:cubicBezTo>
                <a:cubicBezTo>
                  <a:pt x="109538" y="205085"/>
                  <a:pt x="113802" y="200990"/>
                  <a:pt x="119063" y="198735"/>
                </a:cubicBezTo>
                <a:cubicBezTo>
                  <a:pt x="125079" y="196157"/>
                  <a:pt x="131819" y="195770"/>
                  <a:pt x="138113" y="193972"/>
                </a:cubicBezTo>
                <a:cubicBezTo>
                  <a:pt x="142940" y="192593"/>
                  <a:pt x="147638" y="190797"/>
                  <a:pt x="152400" y="189210"/>
                </a:cubicBezTo>
                <a:cubicBezTo>
                  <a:pt x="153988" y="184447"/>
                  <a:pt x="154081" y="178885"/>
                  <a:pt x="157163" y="174922"/>
                </a:cubicBezTo>
                <a:cubicBezTo>
                  <a:pt x="179651" y="146010"/>
                  <a:pt x="176550" y="149409"/>
                  <a:pt x="200025" y="141585"/>
                </a:cubicBezTo>
                <a:cubicBezTo>
                  <a:pt x="209297" y="113770"/>
                  <a:pt x="197533" y="139314"/>
                  <a:pt x="219075" y="117772"/>
                </a:cubicBezTo>
                <a:cubicBezTo>
                  <a:pt x="224688" y="112159"/>
                  <a:pt x="228600" y="105072"/>
                  <a:pt x="233363" y="98722"/>
                </a:cubicBezTo>
                <a:cubicBezTo>
                  <a:pt x="246061" y="60625"/>
                  <a:pt x="227014" y="105071"/>
                  <a:pt x="252413" y="79672"/>
                </a:cubicBezTo>
                <a:cubicBezTo>
                  <a:pt x="255963" y="76122"/>
                  <a:pt x="253625" y="68935"/>
                  <a:pt x="257175" y="65385"/>
                </a:cubicBezTo>
                <a:cubicBezTo>
                  <a:pt x="260725" y="61835"/>
                  <a:pt x="266973" y="62867"/>
                  <a:pt x="271463" y="60622"/>
                </a:cubicBezTo>
                <a:cubicBezTo>
                  <a:pt x="308385" y="42161"/>
                  <a:pt x="264131" y="58302"/>
                  <a:pt x="300038" y="46335"/>
                </a:cubicBezTo>
                <a:cubicBezTo>
                  <a:pt x="444875" y="-50227"/>
                  <a:pt x="314705" y="32683"/>
                  <a:pt x="785813" y="41572"/>
                </a:cubicBezTo>
                <a:cubicBezTo>
                  <a:pt x="797036" y="41784"/>
                  <a:pt x="808078" y="44490"/>
                  <a:pt x="819150" y="46335"/>
                </a:cubicBezTo>
                <a:cubicBezTo>
                  <a:pt x="836657" y="49253"/>
                  <a:pt x="853938" y="53564"/>
                  <a:pt x="871538" y="55860"/>
                </a:cubicBezTo>
                <a:cubicBezTo>
                  <a:pt x="890493" y="58332"/>
                  <a:pt x="909638" y="59035"/>
                  <a:pt x="928688" y="60622"/>
                </a:cubicBezTo>
                <a:cubicBezTo>
                  <a:pt x="956257" y="74407"/>
                  <a:pt x="940638" y="70147"/>
                  <a:pt x="976313" y="7014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Icon&#10;&#10;Description automatically generated">
            <a:extLst>
              <a:ext uri="{FF2B5EF4-FFF2-40B4-BE49-F238E27FC236}">
                <a16:creationId xmlns:a16="http://schemas.microsoft.com/office/drawing/2014/main" id="{DF698A86-570F-4E6C-9461-96A8CBEF39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757349">
            <a:off x="8550880" y="4744241"/>
            <a:ext cx="415933" cy="768845"/>
          </a:xfrm>
          <a:prstGeom prst="rect">
            <a:avLst/>
          </a:prstGeom>
        </p:spPr>
      </p:pic>
      <p:sp>
        <p:nvSpPr>
          <p:cNvPr id="33" name="Rectangle 32">
            <a:extLst>
              <a:ext uri="{FF2B5EF4-FFF2-40B4-BE49-F238E27FC236}">
                <a16:creationId xmlns:a16="http://schemas.microsoft.com/office/drawing/2014/main" id="{B5A10008-07E8-4916-9840-F38537650AE5}"/>
              </a:ext>
            </a:extLst>
          </p:cNvPr>
          <p:cNvSpPr/>
          <p:nvPr/>
        </p:nvSpPr>
        <p:spPr>
          <a:xfrm>
            <a:off x="8224838" y="4528782"/>
            <a:ext cx="2062162" cy="1643475"/>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F2D8B37-AAC0-4F58-8994-FBA6D22B3E8C}"/>
              </a:ext>
            </a:extLst>
          </p:cNvPr>
          <p:cNvSpPr txBox="1"/>
          <p:nvPr/>
        </p:nvSpPr>
        <p:spPr>
          <a:xfrm>
            <a:off x="8028293" y="6199163"/>
            <a:ext cx="2455251" cy="646331"/>
          </a:xfrm>
          <a:prstGeom prst="rect">
            <a:avLst/>
          </a:prstGeom>
          <a:noFill/>
        </p:spPr>
        <p:txBody>
          <a:bodyPr wrap="square" rtlCol="0">
            <a:spAutoFit/>
          </a:bodyPr>
          <a:lstStyle/>
          <a:p>
            <a:pPr algn="ctr"/>
            <a:r>
              <a:rPr lang="en-US" dirty="0"/>
              <a:t>Envoy (Provides module level knowledge)</a:t>
            </a:r>
          </a:p>
        </p:txBody>
      </p:sp>
      <p:pic>
        <p:nvPicPr>
          <p:cNvPr id="36" name="Picture 35" descr="Graphical user interface, diagram&#10;&#10;Description automatically generated">
            <a:extLst>
              <a:ext uri="{FF2B5EF4-FFF2-40B4-BE49-F238E27FC236}">
                <a16:creationId xmlns:a16="http://schemas.microsoft.com/office/drawing/2014/main" id="{4F2476AE-A8A8-4329-A165-98357F25C47B}"/>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25388" y="5319243"/>
            <a:ext cx="1432906" cy="816756"/>
          </a:xfrm>
          <a:prstGeom prst="rect">
            <a:avLst/>
          </a:prstGeom>
        </p:spPr>
      </p:pic>
      <p:sp>
        <p:nvSpPr>
          <p:cNvPr id="37" name="TextBox 36">
            <a:extLst>
              <a:ext uri="{FF2B5EF4-FFF2-40B4-BE49-F238E27FC236}">
                <a16:creationId xmlns:a16="http://schemas.microsoft.com/office/drawing/2014/main" id="{6782074E-6B8B-4766-86FA-E60AA0A514F8}"/>
              </a:ext>
            </a:extLst>
          </p:cNvPr>
          <p:cNvSpPr txBox="1"/>
          <p:nvPr/>
        </p:nvSpPr>
        <p:spPr>
          <a:xfrm>
            <a:off x="3444728" y="1898801"/>
            <a:ext cx="2205689" cy="2862322"/>
          </a:xfrm>
          <a:prstGeom prst="rect">
            <a:avLst/>
          </a:prstGeom>
          <a:noFill/>
        </p:spPr>
        <p:txBody>
          <a:bodyPr wrap="square" rtlCol="0">
            <a:spAutoFit/>
          </a:bodyPr>
          <a:lstStyle/>
          <a:p>
            <a:r>
              <a:rPr lang="en-US" dirty="0"/>
              <a:t>M-Series Inverters are a 2 generations old design, and therefore are limited in wattage.  They are readily available and much cheaper than IQ series. ONLY works on older 60 cell solar panels!</a:t>
            </a:r>
          </a:p>
        </p:txBody>
      </p:sp>
      <p:sp>
        <p:nvSpPr>
          <p:cNvPr id="38" name="TextBox 37">
            <a:extLst>
              <a:ext uri="{FF2B5EF4-FFF2-40B4-BE49-F238E27FC236}">
                <a16:creationId xmlns:a16="http://schemas.microsoft.com/office/drawing/2014/main" id="{46DB9AC0-E345-479F-87B2-51C3D7F223C6}"/>
              </a:ext>
            </a:extLst>
          </p:cNvPr>
          <p:cNvSpPr txBox="1"/>
          <p:nvPr/>
        </p:nvSpPr>
        <p:spPr>
          <a:xfrm>
            <a:off x="8457225" y="4134510"/>
            <a:ext cx="1457325" cy="369332"/>
          </a:xfrm>
          <a:prstGeom prst="rect">
            <a:avLst/>
          </a:prstGeom>
          <a:noFill/>
        </p:spPr>
        <p:txBody>
          <a:bodyPr wrap="square" rtlCol="0">
            <a:spAutoFit/>
          </a:bodyPr>
          <a:lstStyle/>
          <a:p>
            <a:pPr algn="ctr"/>
            <a:r>
              <a:rPr lang="en-US" dirty="0"/>
              <a:t>Optional</a:t>
            </a:r>
          </a:p>
        </p:txBody>
      </p:sp>
    </p:spTree>
    <p:extLst>
      <p:ext uri="{BB962C8B-B14F-4D97-AF65-F5344CB8AC3E}">
        <p14:creationId xmlns:p14="http://schemas.microsoft.com/office/powerpoint/2010/main" val="2020533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with low confidence">
            <a:extLst>
              <a:ext uri="{FF2B5EF4-FFF2-40B4-BE49-F238E27FC236}">
                <a16:creationId xmlns:a16="http://schemas.microsoft.com/office/drawing/2014/main" id="{C0610952-41D8-45A5-A13B-D39879DC20A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0496" t="12256" r="21145" b="11949"/>
          <a:stretch/>
        </p:blipFill>
        <p:spPr>
          <a:xfrm>
            <a:off x="3407022" y="3738985"/>
            <a:ext cx="1601040" cy="2079382"/>
          </a:xfrm>
          <a:prstGeom prst="rect">
            <a:avLst/>
          </a:prstGeom>
        </p:spPr>
      </p:pic>
      <p:pic>
        <p:nvPicPr>
          <p:cNvPr id="9" name="Picture 8" descr="A picture containing adapter&#10;&#10;Description automatically generated">
            <a:extLst>
              <a:ext uri="{FF2B5EF4-FFF2-40B4-BE49-F238E27FC236}">
                <a16:creationId xmlns:a16="http://schemas.microsoft.com/office/drawing/2014/main" id="{B1925343-5BA1-4CED-85DB-681B233CCD6F}"/>
              </a:ext>
            </a:extLst>
          </p:cNvPr>
          <p:cNvPicPr>
            <a:picLocks noChangeAspect="1"/>
          </p:cNvPicPr>
          <p:nvPr/>
        </p:nvPicPr>
        <p:blipFill rotWithShape="1">
          <a:blip r:embed="rId3">
            <a:extLst>
              <a:ext uri="{28A0092B-C50C-407E-A947-70E740481C1C}">
                <a14:useLocalDpi xmlns:a14="http://schemas.microsoft.com/office/drawing/2010/main" val="0"/>
              </a:ext>
            </a:extLst>
          </a:blip>
          <a:srcRect l="59769"/>
          <a:stretch/>
        </p:blipFill>
        <p:spPr>
          <a:xfrm flipH="1">
            <a:off x="5890641" y="936904"/>
            <a:ext cx="1661951" cy="3621709"/>
          </a:xfrm>
          <a:prstGeom prst="rect">
            <a:avLst/>
          </a:prstGeom>
        </p:spPr>
      </p:pic>
      <p:sp>
        <p:nvSpPr>
          <p:cNvPr id="12" name="Freeform: Shape 11">
            <a:extLst>
              <a:ext uri="{FF2B5EF4-FFF2-40B4-BE49-F238E27FC236}">
                <a16:creationId xmlns:a16="http://schemas.microsoft.com/office/drawing/2014/main" id="{242F1DFF-2D67-440B-B9CE-9B16BDBD6C2A}"/>
              </a:ext>
            </a:extLst>
          </p:cNvPr>
          <p:cNvSpPr/>
          <p:nvPr/>
        </p:nvSpPr>
        <p:spPr>
          <a:xfrm>
            <a:off x="3140465" y="5464476"/>
            <a:ext cx="3503734" cy="707781"/>
          </a:xfrm>
          <a:custGeom>
            <a:avLst/>
            <a:gdLst>
              <a:gd name="connsiteX0" fmla="*/ 0 w 3503734"/>
              <a:gd name="connsiteY0" fmla="*/ 663819 h 707781"/>
              <a:gd name="connsiteX1" fmla="*/ 822080 w 3503734"/>
              <a:gd name="connsiteY1" fmla="*/ 677008 h 707781"/>
              <a:gd name="connsiteX2" fmla="*/ 958361 w 3503734"/>
              <a:gd name="connsiteY2" fmla="*/ 690196 h 707781"/>
              <a:gd name="connsiteX3" fmla="*/ 1046284 w 3503734"/>
              <a:gd name="connsiteY3" fmla="*/ 703385 h 707781"/>
              <a:gd name="connsiteX4" fmla="*/ 1244111 w 3503734"/>
              <a:gd name="connsiteY4" fmla="*/ 707781 h 707781"/>
              <a:gd name="connsiteX5" fmla="*/ 2329961 w 3503734"/>
              <a:gd name="connsiteY5" fmla="*/ 698989 h 707781"/>
              <a:gd name="connsiteX6" fmla="*/ 2461846 w 3503734"/>
              <a:gd name="connsiteY6" fmla="*/ 681404 h 707781"/>
              <a:gd name="connsiteX7" fmla="*/ 2501411 w 3503734"/>
              <a:gd name="connsiteY7" fmla="*/ 677008 h 707781"/>
              <a:gd name="connsiteX8" fmla="*/ 2602523 w 3503734"/>
              <a:gd name="connsiteY8" fmla="*/ 659423 h 707781"/>
              <a:gd name="connsiteX9" fmla="*/ 2712426 w 3503734"/>
              <a:gd name="connsiteY9" fmla="*/ 641839 h 707781"/>
              <a:gd name="connsiteX10" fmla="*/ 2734407 w 3503734"/>
              <a:gd name="connsiteY10" fmla="*/ 633046 h 707781"/>
              <a:gd name="connsiteX11" fmla="*/ 2773973 w 3503734"/>
              <a:gd name="connsiteY11" fmla="*/ 628650 h 707781"/>
              <a:gd name="connsiteX12" fmla="*/ 2861896 w 3503734"/>
              <a:gd name="connsiteY12" fmla="*/ 611066 h 707781"/>
              <a:gd name="connsiteX13" fmla="*/ 2905857 w 3503734"/>
              <a:gd name="connsiteY13" fmla="*/ 602273 h 707781"/>
              <a:gd name="connsiteX14" fmla="*/ 2936630 w 3503734"/>
              <a:gd name="connsiteY14" fmla="*/ 593481 h 707781"/>
              <a:gd name="connsiteX15" fmla="*/ 2980592 w 3503734"/>
              <a:gd name="connsiteY15" fmla="*/ 589085 h 707781"/>
              <a:gd name="connsiteX16" fmla="*/ 2998176 w 3503734"/>
              <a:gd name="connsiteY16" fmla="*/ 575896 h 707781"/>
              <a:gd name="connsiteX17" fmla="*/ 3028950 w 3503734"/>
              <a:gd name="connsiteY17" fmla="*/ 567104 h 707781"/>
              <a:gd name="connsiteX18" fmla="*/ 3081703 w 3503734"/>
              <a:gd name="connsiteY18" fmla="*/ 553916 h 707781"/>
              <a:gd name="connsiteX19" fmla="*/ 3134457 w 3503734"/>
              <a:gd name="connsiteY19" fmla="*/ 523142 h 707781"/>
              <a:gd name="connsiteX20" fmla="*/ 3152042 w 3503734"/>
              <a:gd name="connsiteY20" fmla="*/ 518746 h 707781"/>
              <a:gd name="connsiteX21" fmla="*/ 3191607 w 3503734"/>
              <a:gd name="connsiteY21" fmla="*/ 505558 h 707781"/>
              <a:gd name="connsiteX22" fmla="*/ 3222380 w 3503734"/>
              <a:gd name="connsiteY22" fmla="*/ 487973 h 707781"/>
              <a:gd name="connsiteX23" fmla="*/ 3261946 w 3503734"/>
              <a:gd name="connsiteY23" fmla="*/ 474785 h 707781"/>
              <a:gd name="connsiteX24" fmla="*/ 3292719 w 3503734"/>
              <a:gd name="connsiteY24" fmla="*/ 457200 h 707781"/>
              <a:gd name="connsiteX25" fmla="*/ 3305907 w 3503734"/>
              <a:gd name="connsiteY25" fmla="*/ 448408 h 707781"/>
              <a:gd name="connsiteX26" fmla="*/ 3323492 w 3503734"/>
              <a:gd name="connsiteY26" fmla="*/ 444012 h 707781"/>
              <a:gd name="connsiteX27" fmla="*/ 3336680 w 3503734"/>
              <a:gd name="connsiteY27" fmla="*/ 435219 h 707781"/>
              <a:gd name="connsiteX28" fmla="*/ 3363057 w 3503734"/>
              <a:gd name="connsiteY28" fmla="*/ 408842 h 707781"/>
              <a:gd name="connsiteX29" fmla="*/ 3411415 w 3503734"/>
              <a:gd name="connsiteY29" fmla="*/ 382466 h 707781"/>
              <a:gd name="connsiteX30" fmla="*/ 3424603 w 3503734"/>
              <a:gd name="connsiteY30" fmla="*/ 360485 h 707781"/>
              <a:gd name="connsiteX31" fmla="*/ 3437792 w 3503734"/>
              <a:gd name="connsiteY31" fmla="*/ 356089 h 707781"/>
              <a:gd name="connsiteX32" fmla="*/ 3459773 w 3503734"/>
              <a:gd name="connsiteY32" fmla="*/ 329712 h 707781"/>
              <a:gd name="connsiteX33" fmla="*/ 3477357 w 3503734"/>
              <a:gd name="connsiteY33" fmla="*/ 303335 h 707781"/>
              <a:gd name="connsiteX34" fmla="*/ 3481753 w 3503734"/>
              <a:gd name="connsiteY34" fmla="*/ 285750 h 707781"/>
              <a:gd name="connsiteX35" fmla="*/ 3490546 w 3503734"/>
              <a:gd name="connsiteY35" fmla="*/ 263769 h 707781"/>
              <a:gd name="connsiteX36" fmla="*/ 3503734 w 3503734"/>
              <a:gd name="connsiteY36" fmla="*/ 224204 h 707781"/>
              <a:gd name="connsiteX37" fmla="*/ 3499338 w 3503734"/>
              <a:gd name="connsiteY37" fmla="*/ 114300 h 707781"/>
              <a:gd name="connsiteX38" fmla="*/ 3494942 w 3503734"/>
              <a:gd name="connsiteY38" fmla="*/ 87923 h 707781"/>
              <a:gd name="connsiteX39" fmla="*/ 3481753 w 3503734"/>
              <a:gd name="connsiteY39" fmla="*/ 79131 h 707781"/>
              <a:gd name="connsiteX40" fmla="*/ 3468565 w 3503734"/>
              <a:gd name="connsiteY40" fmla="*/ 65942 h 707781"/>
              <a:gd name="connsiteX41" fmla="*/ 3437792 w 3503734"/>
              <a:gd name="connsiteY41" fmla="*/ 35169 h 707781"/>
              <a:gd name="connsiteX42" fmla="*/ 3411415 w 3503734"/>
              <a:gd name="connsiteY42" fmla="*/ 21981 h 707781"/>
              <a:gd name="connsiteX43" fmla="*/ 3398226 w 3503734"/>
              <a:gd name="connsiteY43" fmla="*/ 13189 h 707781"/>
              <a:gd name="connsiteX44" fmla="*/ 3332284 w 3503734"/>
              <a:gd name="connsiteY44" fmla="*/ 4396 h 707781"/>
              <a:gd name="connsiteX45" fmla="*/ 3235569 w 3503734"/>
              <a:gd name="connsiteY45" fmla="*/ 8792 h 707781"/>
              <a:gd name="connsiteX46" fmla="*/ 3103684 w 3503734"/>
              <a:gd name="connsiteY46" fmla="*/ 0 h 70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03734" h="707781">
                <a:moveTo>
                  <a:pt x="0" y="663819"/>
                </a:moveTo>
                <a:cubicBezTo>
                  <a:pt x="293023" y="705688"/>
                  <a:pt x="-8022" y="664038"/>
                  <a:pt x="822080" y="677008"/>
                </a:cubicBezTo>
                <a:cubicBezTo>
                  <a:pt x="841244" y="677307"/>
                  <a:pt x="954843" y="689745"/>
                  <a:pt x="958361" y="690196"/>
                </a:cubicBezTo>
                <a:cubicBezTo>
                  <a:pt x="987756" y="693965"/>
                  <a:pt x="1016656" y="702727"/>
                  <a:pt x="1046284" y="703385"/>
                </a:cubicBezTo>
                <a:lnTo>
                  <a:pt x="1244111" y="707781"/>
                </a:lnTo>
                <a:lnTo>
                  <a:pt x="2329961" y="698989"/>
                </a:lnTo>
                <a:cubicBezTo>
                  <a:pt x="2438162" y="697374"/>
                  <a:pt x="2391041" y="693204"/>
                  <a:pt x="2461846" y="681404"/>
                </a:cubicBezTo>
                <a:cubicBezTo>
                  <a:pt x="2474935" y="679223"/>
                  <a:pt x="2488322" y="679189"/>
                  <a:pt x="2501411" y="677008"/>
                </a:cubicBezTo>
                <a:cubicBezTo>
                  <a:pt x="2700805" y="643777"/>
                  <a:pt x="2313462" y="700720"/>
                  <a:pt x="2602523" y="659423"/>
                </a:cubicBezTo>
                <a:cubicBezTo>
                  <a:pt x="2658266" y="637126"/>
                  <a:pt x="2592704" y="660995"/>
                  <a:pt x="2712426" y="641839"/>
                </a:cubicBezTo>
                <a:cubicBezTo>
                  <a:pt x="2720218" y="640592"/>
                  <a:pt x="2726691" y="634700"/>
                  <a:pt x="2734407" y="633046"/>
                </a:cubicBezTo>
                <a:cubicBezTo>
                  <a:pt x="2747382" y="630266"/>
                  <a:pt x="2760784" y="630115"/>
                  <a:pt x="2773973" y="628650"/>
                </a:cubicBezTo>
                <a:cubicBezTo>
                  <a:pt x="2836187" y="613097"/>
                  <a:pt x="2782838" y="625441"/>
                  <a:pt x="2861896" y="611066"/>
                </a:cubicBezTo>
                <a:cubicBezTo>
                  <a:pt x="2876599" y="608393"/>
                  <a:pt x="2891310" y="605696"/>
                  <a:pt x="2905857" y="602273"/>
                </a:cubicBezTo>
                <a:cubicBezTo>
                  <a:pt x="2916242" y="599830"/>
                  <a:pt x="2926124" y="595335"/>
                  <a:pt x="2936630" y="593481"/>
                </a:cubicBezTo>
                <a:cubicBezTo>
                  <a:pt x="2951133" y="590922"/>
                  <a:pt x="2965938" y="590550"/>
                  <a:pt x="2980592" y="589085"/>
                </a:cubicBezTo>
                <a:cubicBezTo>
                  <a:pt x="2986453" y="584689"/>
                  <a:pt x="2991506" y="578928"/>
                  <a:pt x="2998176" y="575896"/>
                </a:cubicBezTo>
                <a:cubicBezTo>
                  <a:pt x="3007888" y="571481"/>
                  <a:pt x="3018829" y="570478"/>
                  <a:pt x="3028950" y="567104"/>
                </a:cubicBezTo>
                <a:cubicBezTo>
                  <a:pt x="3071613" y="552883"/>
                  <a:pt x="3028592" y="561503"/>
                  <a:pt x="3081703" y="553916"/>
                </a:cubicBezTo>
                <a:cubicBezTo>
                  <a:pt x="3098111" y="541610"/>
                  <a:pt x="3113597" y="528357"/>
                  <a:pt x="3134457" y="523142"/>
                </a:cubicBezTo>
                <a:lnTo>
                  <a:pt x="3152042" y="518746"/>
                </a:lnTo>
                <a:cubicBezTo>
                  <a:pt x="3196237" y="496649"/>
                  <a:pt x="3140478" y="522600"/>
                  <a:pt x="3191607" y="505558"/>
                </a:cubicBezTo>
                <a:cubicBezTo>
                  <a:pt x="3238677" y="489869"/>
                  <a:pt x="3183778" y="504057"/>
                  <a:pt x="3222380" y="487973"/>
                </a:cubicBezTo>
                <a:cubicBezTo>
                  <a:pt x="3235213" y="482626"/>
                  <a:pt x="3249876" y="481682"/>
                  <a:pt x="3261946" y="474785"/>
                </a:cubicBezTo>
                <a:cubicBezTo>
                  <a:pt x="3272204" y="468923"/>
                  <a:pt x="3282588" y="463279"/>
                  <a:pt x="3292719" y="457200"/>
                </a:cubicBezTo>
                <a:cubicBezTo>
                  <a:pt x="3297249" y="454482"/>
                  <a:pt x="3301051" y="450489"/>
                  <a:pt x="3305907" y="448408"/>
                </a:cubicBezTo>
                <a:cubicBezTo>
                  <a:pt x="3311461" y="446028"/>
                  <a:pt x="3317630" y="445477"/>
                  <a:pt x="3323492" y="444012"/>
                </a:cubicBezTo>
                <a:cubicBezTo>
                  <a:pt x="3327888" y="441081"/>
                  <a:pt x="3332731" y="438729"/>
                  <a:pt x="3336680" y="435219"/>
                </a:cubicBezTo>
                <a:cubicBezTo>
                  <a:pt x="3345973" y="426958"/>
                  <a:pt x="3352395" y="415239"/>
                  <a:pt x="3363057" y="408842"/>
                </a:cubicBezTo>
                <a:cubicBezTo>
                  <a:pt x="3393467" y="390597"/>
                  <a:pt x="3377395" y="399475"/>
                  <a:pt x="3411415" y="382466"/>
                </a:cubicBezTo>
                <a:cubicBezTo>
                  <a:pt x="3415811" y="375139"/>
                  <a:pt x="3418561" y="366527"/>
                  <a:pt x="3424603" y="360485"/>
                </a:cubicBezTo>
                <a:cubicBezTo>
                  <a:pt x="3427880" y="357208"/>
                  <a:pt x="3433818" y="358473"/>
                  <a:pt x="3437792" y="356089"/>
                </a:cubicBezTo>
                <a:cubicBezTo>
                  <a:pt x="3444140" y="352280"/>
                  <a:pt x="3457575" y="332643"/>
                  <a:pt x="3459773" y="329712"/>
                </a:cubicBezTo>
                <a:cubicBezTo>
                  <a:pt x="3473498" y="288533"/>
                  <a:pt x="3451014" y="349437"/>
                  <a:pt x="3477357" y="303335"/>
                </a:cubicBezTo>
                <a:cubicBezTo>
                  <a:pt x="3480355" y="298089"/>
                  <a:pt x="3479842" y="291482"/>
                  <a:pt x="3481753" y="285750"/>
                </a:cubicBezTo>
                <a:cubicBezTo>
                  <a:pt x="3484249" y="278263"/>
                  <a:pt x="3487892" y="271201"/>
                  <a:pt x="3490546" y="263769"/>
                </a:cubicBezTo>
                <a:cubicBezTo>
                  <a:pt x="3495222" y="250677"/>
                  <a:pt x="3503734" y="224204"/>
                  <a:pt x="3503734" y="224204"/>
                </a:cubicBezTo>
                <a:cubicBezTo>
                  <a:pt x="3502269" y="187569"/>
                  <a:pt x="3501698" y="150888"/>
                  <a:pt x="3499338" y="114300"/>
                </a:cubicBezTo>
                <a:cubicBezTo>
                  <a:pt x="3498764" y="105405"/>
                  <a:pt x="3498928" y="95896"/>
                  <a:pt x="3494942" y="87923"/>
                </a:cubicBezTo>
                <a:cubicBezTo>
                  <a:pt x="3492579" y="83197"/>
                  <a:pt x="3485812" y="82514"/>
                  <a:pt x="3481753" y="79131"/>
                </a:cubicBezTo>
                <a:cubicBezTo>
                  <a:pt x="3476977" y="75151"/>
                  <a:pt x="3472961" y="70338"/>
                  <a:pt x="3468565" y="65942"/>
                </a:cubicBezTo>
                <a:cubicBezTo>
                  <a:pt x="3460827" y="42729"/>
                  <a:pt x="3468024" y="55324"/>
                  <a:pt x="3437792" y="35169"/>
                </a:cubicBezTo>
                <a:cubicBezTo>
                  <a:pt x="3400003" y="9976"/>
                  <a:pt x="3447809" y="40177"/>
                  <a:pt x="3411415" y="21981"/>
                </a:cubicBezTo>
                <a:cubicBezTo>
                  <a:pt x="3406689" y="19618"/>
                  <a:pt x="3403173" y="15044"/>
                  <a:pt x="3398226" y="13189"/>
                </a:cubicBezTo>
                <a:cubicBezTo>
                  <a:pt x="3384976" y="8220"/>
                  <a:pt x="3338010" y="4969"/>
                  <a:pt x="3332284" y="4396"/>
                </a:cubicBezTo>
                <a:cubicBezTo>
                  <a:pt x="3300046" y="5861"/>
                  <a:pt x="3267835" y="9412"/>
                  <a:pt x="3235569" y="8792"/>
                </a:cubicBezTo>
                <a:cubicBezTo>
                  <a:pt x="3191518" y="7945"/>
                  <a:pt x="3103684" y="0"/>
                  <a:pt x="3103684"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E937F42-20F7-4DE9-88EF-B48512156577}"/>
              </a:ext>
            </a:extLst>
          </p:cNvPr>
          <p:cNvSpPr/>
          <p:nvPr/>
        </p:nvSpPr>
        <p:spPr>
          <a:xfrm>
            <a:off x="3140465" y="5240959"/>
            <a:ext cx="3663461" cy="1036027"/>
          </a:xfrm>
          <a:custGeom>
            <a:avLst/>
            <a:gdLst>
              <a:gd name="connsiteX0" fmla="*/ 0 w 3503734"/>
              <a:gd name="connsiteY0" fmla="*/ 663819 h 707781"/>
              <a:gd name="connsiteX1" fmla="*/ 822080 w 3503734"/>
              <a:gd name="connsiteY1" fmla="*/ 677008 h 707781"/>
              <a:gd name="connsiteX2" fmla="*/ 958361 w 3503734"/>
              <a:gd name="connsiteY2" fmla="*/ 690196 h 707781"/>
              <a:gd name="connsiteX3" fmla="*/ 1046284 w 3503734"/>
              <a:gd name="connsiteY3" fmla="*/ 703385 h 707781"/>
              <a:gd name="connsiteX4" fmla="*/ 1244111 w 3503734"/>
              <a:gd name="connsiteY4" fmla="*/ 707781 h 707781"/>
              <a:gd name="connsiteX5" fmla="*/ 2329961 w 3503734"/>
              <a:gd name="connsiteY5" fmla="*/ 698989 h 707781"/>
              <a:gd name="connsiteX6" fmla="*/ 2461846 w 3503734"/>
              <a:gd name="connsiteY6" fmla="*/ 681404 h 707781"/>
              <a:gd name="connsiteX7" fmla="*/ 2501411 w 3503734"/>
              <a:gd name="connsiteY7" fmla="*/ 677008 h 707781"/>
              <a:gd name="connsiteX8" fmla="*/ 2602523 w 3503734"/>
              <a:gd name="connsiteY8" fmla="*/ 659423 h 707781"/>
              <a:gd name="connsiteX9" fmla="*/ 2712426 w 3503734"/>
              <a:gd name="connsiteY9" fmla="*/ 641839 h 707781"/>
              <a:gd name="connsiteX10" fmla="*/ 2734407 w 3503734"/>
              <a:gd name="connsiteY10" fmla="*/ 633046 h 707781"/>
              <a:gd name="connsiteX11" fmla="*/ 2773973 w 3503734"/>
              <a:gd name="connsiteY11" fmla="*/ 628650 h 707781"/>
              <a:gd name="connsiteX12" fmla="*/ 2861896 w 3503734"/>
              <a:gd name="connsiteY12" fmla="*/ 611066 h 707781"/>
              <a:gd name="connsiteX13" fmla="*/ 2905857 w 3503734"/>
              <a:gd name="connsiteY13" fmla="*/ 602273 h 707781"/>
              <a:gd name="connsiteX14" fmla="*/ 2936630 w 3503734"/>
              <a:gd name="connsiteY14" fmla="*/ 593481 h 707781"/>
              <a:gd name="connsiteX15" fmla="*/ 2980592 w 3503734"/>
              <a:gd name="connsiteY15" fmla="*/ 589085 h 707781"/>
              <a:gd name="connsiteX16" fmla="*/ 2998176 w 3503734"/>
              <a:gd name="connsiteY16" fmla="*/ 575896 h 707781"/>
              <a:gd name="connsiteX17" fmla="*/ 3028950 w 3503734"/>
              <a:gd name="connsiteY17" fmla="*/ 567104 h 707781"/>
              <a:gd name="connsiteX18" fmla="*/ 3081703 w 3503734"/>
              <a:gd name="connsiteY18" fmla="*/ 553916 h 707781"/>
              <a:gd name="connsiteX19" fmla="*/ 3134457 w 3503734"/>
              <a:gd name="connsiteY19" fmla="*/ 523142 h 707781"/>
              <a:gd name="connsiteX20" fmla="*/ 3152042 w 3503734"/>
              <a:gd name="connsiteY20" fmla="*/ 518746 h 707781"/>
              <a:gd name="connsiteX21" fmla="*/ 3191607 w 3503734"/>
              <a:gd name="connsiteY21" fmla="*/ 505558 h 707781"/>
              <a:gd name="connsiteX22" fmla="*/ 3222380 w 3503734"/>
              <a:gd name="connsiteY22" fmla="*/ 487973 h 707781"/>
              <a:gd name="connsiteX23" fmla="*/ 3261946 w 3503734"/>
              <a:gd name="connsiteY23" fmla="*/ 474785 h 707781"/>
              <a:gd name="connsiteX24" fmla="*/ 3292719 w 3503734"/>
              <a:gd name="connsiteY24" fmla="*/ 457200 h 707781"/>
              <a:gd name="connsiteX25" fmla="*/ 3305907 w 3503734"/>
              <a:gd name="connsiteY25" fmla="*/ 448408 h 707781"/>
              <a:gd name="connsiteX26" fmla="*/ 3323492 w 3503734"/>
              <a:gd name="connsiteY26" fmla="*/ 444012 h 707781"/>
              <a:gd name="connsiteX27" fmla="*/ 3336680 w 3503734"/>
              <a:gd name="connsiteY27" fmla="*/ 435219 h 707781"/>
              <a:gd name="connsiteX28" fmla="*/ 3363057 w 3503734"/>
              <a:gd name="connsiteY28" fmla="*/ 408842 h 707781"/>
              <a:gd name="connsiteX29" fmla="*/ 3411415 w 3503734"/>
              <a:gd name="connsiteY29" fmla="*/ 382466 h 707781"/>
              <a:gd name="connsiteX30" fmla="*/ 3424603 w 3503734"/>
              <a:gd name="connsiteY30" fmla="*/ 360485 h 707781"/>
              <a:gd name="connsiteX31" fmla="*/ 3437792 w 3503734"/>
              <a:gd name="connsiteY31" fmla="*/ 356089 h 707781"/>
              <a:gd name="connsiteX32" fmla="*/ 3459773 w 3503734"/>
              <a:gd name="connsiteY32" fmla="*/ 329712 h 707781"/>
              <a:gd name="connsiteX33" fmla="*/ 3477357 w 3503734"/>
              <a:gd name="connsiteY33" fmla="*/ 303335 h 707781"/>
              <a:gd name="connsiteX34" fmla="*/ 3481753 w 3503734"/>
              <a:gd name="connsiteY34" fmla="*/ 285750 h 707781"/>
              <a:gd name="connsiteX35" fmla="*/ 3490546 w 3503734"/>
              <a:gd name="connsiteY35" fmla="*/ 263769 h 707781"/>
              <a:gd name="connsiteX36" fmla="*/ 3503734 w 3503734"/>
              <a:gd name="connsiteY36" fmla="*/ 224204 h 707781"/>
              <a:gd name="connsiteX37" fmla="*/ 3499338 w 3503734"/>
              <a:gd name="connsiteY37" fmla="*/ 114300 h 707781"/>
              <a:gd name="connsiteX38" fmla="*/ 3494942 w 3503734"/>
              <a:gd name="connsiteY38" fmla="*/ 87923 h 707781"/>
              <a:gd name="connsiteX39" fmla="*/ 3481753 w 3503734"/>
              <a:gd name="connsiteY39" fmla="*/ 79131 h 707781"/>
              <a:gd name="connsiteX40" fmla="*/ 3468565 w 3503734"/>
              <a:gd name="connsiteY40" fmla="*/ 65942 h 707781"/>
              <a:gd name="connsiteX41" fmla="*/ 3437792 w 3503734"/>
              <a:gd name="connsiteY41" fmla="*/ 35169 h 707781"/>
              <a:gd name="connsiteX42" fmla="*/ 3411415 w 3503734"/>
              <a:gd name="connsiteY42" fmla="*/ 21981 h 707781"/>
              <a:gd name="connsiteX43" fmla="*/ 3398226 w 3503734"/>
              <a:gd name="connsiteY43" fmla="*/ 13189 h 707781"/>
              <a:gd name="connsiteX44" fmla="*/ 3332284 w 3503734"/>
              <a:gd name="connsiteY44" fmla="*/ 4396 h 707781"/>
              <a:gd name="connsiteX45" fmla="*/ 3235569 w 3503734"/>
              <a:gd name="connsiteY45" fmla="*/ 8792 h 707781"/>
              <a:gd name="connsiteX46" fmla="*/ 3103684 w 3503734"/>
              <a:gd name="connsiteY46" fmla="*/ 0 h 707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503734" h="707781">
                <a:moveTo>
                  <a:pt x="0" y="663819"/>
                </a:moveTo>
                <a:cubicBezTo>
                  <a:pt x="293023" y="705688"/>
                  <a:pt x="-8022" y="664038"/>
                  <a:pt x="822080" y="677008"/>
                </a:cubicBezTo>
                <a:cubicBezTo>
                  <a:pt x="841244" y="677307"/>
                  <a:pt x="954843" y="689745"/>
                  <a:pt x="958361" y="690196"/>
                </a:cubicBezTo>
                <a:cubicBezTo>
                  <a:pt x="987756" y="693965"/>
                  <a:pt x="1016656" y="702727"/>
                  <a:pt x="1046284" y="703385"/>
                </a:cubicBezTo>
                <a:lnTo>
                  <a:pt x="1244111" y="707781"/>
                </a:lnTo>
                <a:lnTo>
                  <a:pt x="2329961" y="698989"/>
                </a:lnTo>
                <a:cubicBezTo>
                  <a:pt x="2438162" y="697374"/>
                  <a:pt x="2391041" y="693204"/>
                  <a:pt x="2461846" y="681404"/>
                </a:cubicBezTo>
                <a:cubicBezTo>
                  <a:pt x="2474935" y="679223"/>
                  <a:pt x="2488322" y="679189"/>
                  <a:pt x="2501411" y="677008"/>
                </a:cubicBezTo>
                <a:cubicBezTo>
                  <a:pt x="2700805" y="643777"/>
                  <a:pt x="2313462" y="700720"/>
                  <a:pt x="2602523" y="659423"/>
                </a:cubicBezTo>
                <a:cubicBezTo>
                  <a:pt x="2658266" y="637126"/>
                  <a:pt x="2592704" y="660995"/>
                  <a:pt x="2712426" y="641839"/>
                </a:cubicBezTo>
                <a:cubicBezTo>
                  <a:pt x="2720218" y="640592"/>
                  <a:pt x="2726691" y="634700"/>
                  <a:pt x="2734407" y="633046"/>
                </a:cubicBezTo>
                <a:cubicBezTo>
                  <a:pt x="2747382" y="630266"/>
                  <a:pt x="2760784" y="630115"/>
                  <a:pt x="2773973" y="628650"/>
                </a:cubicBezTo>
                <a:cubicBezTo>
                  <a:pt x="2836187" y="613097"/>
                  <a:pt x="2782838" y="625441"/>
                  <a:pt x="2861896" y="611066"/>
                </a:cubicBezTo>
                <a:cubicBezTo>
                  <a:pt x="2876599" y="608393"/>
                  <a:pt x="2891310" y="605696"/>
                  <a:pt x="2905857" y="602273"/>
                </a:cubicBezTo>
                <a:cubicBezTo>
                  <a:pt x="2916242" y="599830"/>
                  <a:pt x="2926124" y="595335"/>
                  <a:pt x="2936630" y="593481"/>
                </a:cubicBezTo>
                <a:cubicBezTo>
                  <a:pt x="2951133" y="590922"/>
                  <a:pt x="2965938" y="590550"/>
                  <a:pt x="2980592" y="589085"/>
                </a:cubicBezTo>
                <a:cubicBezTo>
                  <a:pt x="2986453" y="584689"/>
                  <a:pt x="2991506" y="578928"/>
                  <a:pt x="2998176" y="575896"/>
                </a:cubicBezTo>
                <a:cubicBezTo>
                  <a:pt x="3007888" y="571481"/>
                  <a:pt x="3018829" y="570478"/>
                  <a:pt x="3028950" y="567104"/>
                </a:cubicBezTo>
                <a:cubicBezTo>
                  <a:pt x="3071613" y="552883"/>
                  <a:pt x="3028592" y="561503"/>
                  <a:pt x="3081703" y="553916"/>
                </a:cubicBezTo>
                <a:cubicBezTo>
                  <a:pt x="3098111" y="541610"/>
                  <a:pt x="3113597" y="528357"/>
                  <a:pt x="3134457" y="523142"/>
                </a:cubicBezTo>
                <a:lnTo>
                  <a:pt x="3152042" y="518746"/>
                </a:lnTo>
                <a:cubicBezTo>
                  <a:pt x="3196237" y="496649"/>
                  <a:pt x="3140478" y="522600"/>
                  <a:pt x="3191607" y="505558"/>
                </a:cubicBezTo>
                <a:cubicBezTo>
                  <a:pt x="3238677" y="489869"/>
                  <a:pt x="3183778" y="504057"/>
                  <a:pt x="3222380" y="487973"/>
                </a:cubicBezTo>
                <a:cubicBezTo>
                  <a:pt x="3235213" y="482626"/>
                  <a:pt x="3249876" y="481682"/>
                  <a:pt x="3261946" y="474785"/>
                </a:cubicBezTo>
                <a:cubicBezTo>
                  <a:pt x="3272204" y="468923"/>
                  <a:pt x="3282588" y="463279"/>
                  <a:pt x="3292719" y="457200"/>
                </a:cubicBezTo>
                <a:cubicBezTo>
                  <a:pt x="3297249" y="454482"/>
                  <a:pt x="3301051" y="450489"/>
                  <a:pt x="3305907" y="448408"/>
                </a:cubicBezTo>
                <a:cubicBezTo>
                  <a:pt x="3311461" y="446028"/>
                  <a:pt x="3317630" y="445477"/>
                  <a:pt x="3323492" y="444012"/>
                </a:cubicBezTo>
                <a:cubicBezTo>
                  <a:pt x="3327888" y="441081"/>
                  <a:pt x="3332731" y="438729"/>
                  <a:pt x="3336680" y="435219"/>
                </a:cubicBezTo>
                <a:cubicBezTo>
                  <a:pt x="3345973" y="426958"/>
                  <a:pt x="3352395" y="415239"/>
                  <a:pt x="3363057" y="408842"/>
                </a:cubicBezTo>
                <a:cubicBezTo>
                  <a:pt x="3393467" y="390597"/>
                  <a:pt x="3377395" y="399475"/>
                  <a:pt x="3411415" y="382466"/>
                </a:cubicBezTo>
                <a:cubicBezTo>
                  <a:pt x="3415811" y="375139"/>
                  <a:pt x="3418561" y="366527"/>
                  <a:pt x="3424603" y="360485"/>
                </a:cubicBezTo>
                <a:cubicBezTo>
                  <a:pt x="3427880" y="357208"/>
                  <a:pt x="3433818" y="358473"/>
                  <a:pt x="3437792" y="356089"/>
                </a:cubicBezTo>
                <a:cubicBezTo>
                  <a:pt x="3444140" y="352280"/>
                  <a:pt x="3457575" y="332643"/>
                  <a:pt x="3459773" y="329712"/>
                </a:cubicBezTo>
                <a:cubicBezTo>
                  <a:pt x="3473498" y="288533"/>
                  <a:pt x="3451014" y="349437"/>
                  <a:pt x="3477357" y="303335"/>
                </a:cubicBezTo>
                <a:cubicBezTo>
                  <a:pt x="3480355" y="298089"/>
                  <a:pt x="3479842" y="291482"/>
                  <a:pt x="3481753" y="285750"/>
                </a:cubicBezTo>
                <a:cubicBezTo>
                  <a:pt x="3484249" y="278263"/>
                  <a:pt x="3487892" y="271201"/>
                  <a:pt x="3490546" y="263769"/>
                </a:cubicBezTo>
                <a:cubicBezTo>
                  <a:pt x="3495222" y="250677"/>
                  <a:pt x="3503734" y="224204"/>
                  <a:pt x="3503734" y="224204"/>
                </a:cubicBezTo>
                <a:cubicBezTo>
                  <a:pt x="3502269" y="187569"/>
                  <a:pt x="3501698" y="150888"/>
                  <a:pt x="3499338" y="114300"/>
                </a:cubicBezTo>
                <a:cubicBezTo>
                  <a:pt x="3498764" y="105405"/>
                  <a:pt x="3498928" y="95896"/>
                  <a:pt x="3494942" y="87923"/>
                </a:cubicBezTo>
                <a:cubicBezTo>
                  <a:pt x="3492579" y="83197"/>
                  <a:pt x="3485812" y="82514"/>
                  <a:pt x="3481753" y="79131"/>
                </a:cubicBezTo>
                <a:cubicBezTo>
                  <a:pt x="3476977" y="75151"/>
                  <a:pt x="3472961" y="70338"/>
                  <a:pt x="3468565" y="65942"/>
                </a:cubicBezTo>
                <a:cubicBezTo>
                  <a:pt x="3460827" y="42729"/>
                  <a:pt x="3468024" y="55324"/>
                  <a:pt x="3437792" y="35169"/>
                </a:cubicBezTo>
                <a:cubicBezTo>
                  <a:pt x="3400003" y="9976"/>
                  <a:pt x="3447809" y="40177"/>
                  <a:pt x="3411415" y="21981"/>
                </a:cubicBezTo>
                <a:cubicBezTo>
                  <a:pt x="3406689" y="19618"/>
                  <a:pt x="3403173" y="15044"/>
                  <a:pt x="3398226" y="13189"/>
                </a:cubicBezTo>
                <a:cubicBezTo>
                  <a:pt x="3384976" y="8220"/>
                  <a:pt x="3338010" y="4969"/>
                  <a:pt x="3332284" y="4396"/>
                </a:cubicBezTo>
                <a:cubicBezTo>
                  <a:pt x="3300046" y="5861"/>
                  <a:pt x="3267835" y="9412"/>
                  <a:pt x="3235569" y="8792"/>
                </a:cubicBezTo>
                <a:cubicBezTo>
                  <a:pt x="3191518" y="7945"/>
                  <a:pt x="3103684" y="0"/>
                  <a:pt x="3103684"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9BB3EE3-89A2-45B0-97E1-169E2B64B57A}"/>
              </a:ext>
            </a:extLst>
          </p:cNvPr>
          <p:cNvSpPr/>
          <p:nvPr/>
        </p:nvSpPr>
        <p:spPr>
          <a:xfrm>
            <a:off x="5020408" y="4348540"/>
            <a:ext cx="1182565" cy="360484"/>
          </a:xfrm>
          <a:custGeom>
            <a:avLst/>
            <a:gdLst>
              <a:gd name="connsiteX0" fmla="*/ 1182565 w 1182565"/>
              <a:gd name="connsiteY0" fmla="*/ 0 h 360484"/>
              <a:gd name="connsiteX1" fmla="*/ 1178169 w 1182565"/>
              <a:gd name="connsiteY1" fmla="*/ 123092 h 360484"/>
              <a:gd name="connsiteX2" fmla="*/ 1169377 w 1182565"/>
              <a:gd name="connsiteY2" fmla="*/ 136281 h 360484"/>
              <a:gd name="connsiteX3" fmla="*/ 1164980 w 1182565"/>
              <a:gd name="connsiteY3" fmla="*/ 153865 h 360484"/>
              <a:gd name="connsiteX4" fmla="*/ 1156188 w 1182565"/>
              <a:gd name="connsiteY4" fmla="*/ 167054 h 360484"/>
              <a:gd name="connsiteX5" fmla="*/ 1151792 w 1182565"/>
              <a:gd name="connsiteY5" fmla="*/ 180242 h 360484"/>
              <a:gd name="connsiteX6" fmla="*/ 1138604 w 1182565"/>
              <a:gd name="connsiteY6" fmla="*/ 189034 h 360484"/>
              <a:gd name="connsiteX7" fmla="*/ 1112227 w 1182565"/>
              <a:gd name="connsiteY7" fmla="*/ 224204 h 360484"/>
              <a:gd name="connsiteX8" fmla="*/ 1099038 w 1182565"/>
              <a:gd name="connsiteY8" fmla="*/ 241788 h 360484"/>
              <a:gd name="connsiteX9" fmla="*/ 1077057 w 1182565"/>
              <a:gd name="connsiteY9" fmla="*/ 268165 h 360484"/>
              <a:gd name="connsiteX10" fmla="*/ 1063869 w 1182565"/>
              <a:gd name="connsiteY10" fmla="*/ 272561 h 360484"/>
              <a:gd name="connsiteX11" fmla="*/ 1037492 w 1182565"/>
              <a:gd name="connsiteY11" fmla="*/ 290146 h 360484"/>
              <a:gd name="connsiteX12" fmla="*/ 1006719 w 1182565"/>
              <a:gd name="connsiteY12" fmla="*/ 307731 h 360484"/>
              <a:gd name="connsiteX13" fmla="*/ 993530 w 1182565"/>
              <a:gd name="connsiteY13" fmla="*/ 316523 h 360484"/>
              <a:gd name="connsiteX14" fmla="*/ 980342 w 1182565"/>
              <a:gd name="connsiteY14" fmla="*/ 320919 h 360484"/>
              <a:gd name="connsiteX15" fmla="*/ 958361 w 1182565"/>
              <a:gd name="connsiteY15" fmla="*/ 329711 h 360484"/>
              <a:gd name="connsiteX16" fmla="*/ 905607 w 1182565"/>
              <a:gd name="connsiteY16" fmla="*/ 342900 h 360484"/>
              <a:gd name="connsiteX17" fmla="*/ 804496 w 1182565"/>
              <a:gd name="connsiteY17" fmla="*/ 351692 h 360484"/>
              <a:gd name="connsiteX18" fmla="*/ 0 w 1182565"/>
              <a:gd name="connsiteY18" fmla="*/ 360484 h 36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82565" h="360484">
                <a:moveTo>
                  <a:pt x="1182565" y="0"/>
                </a:moveTo>
                <a:cubicBezTo>
                  <a:pt x="1181100" y="41031"/>
                  <a:pt x="1182124" y="82226"/>
                  <a:pt x="1178169" y="123092"/>
                </a:cubicBezTo>
                <a:cubicBezTo>
                  <a:pt x="1177660" y="128351"/>
                  <a:pt x="1171458" y="131425"/>
                  <a:pt x="1169377" y="136281"/>
                </a:cubicBezTo>
                <a:cubicBezTo>
                  <a:pt x="1166997" y="141834"/>
                  <a:pt x="1167360" y="148312"/>
                  <a:pt x="1164980" y="153865"/>
                </a:cubicBezTo>
                <a:cubicBezTo>
                  <a:pt x="1162899" y="158721"/>
                  <a:pt x="1158551" y="162328"/>
                  <a:pt x="1156188" y="167054"/>
                </a:cubicBezTo>
                <a:cubicBezTo>
                  <a:pt x="1154116" y="171199"/>
                  <a:pt x="1154687" y="176624"/>
                  <a:pt x="1151792" y="180242"/>
                </a:cubicBezTo>
                <a:cubicBezTo>
                  <a:pt x="1148492" y="184368"/>
                  <a:pt x="1143000" y="186103"/>
                  <a:pt x="1138604" y="189034"/>
                </a:cubicBezTo>
                <a:cubicBezTo>
                  <a:pt x="1128671" y="218828"/>
                  <a:pt x="1142534" y="183798"/>
                  <a:pt x="1112227" y="224204"/>
                </a:cubicBezTo>
                <a:cubicBezTo>
                  <a:pt x="1107831" y="230065"/>
                  <a:pt x="1103297" y="235826"/>
                  <a:pt x="1099038" y="241788"/>
                </a:cubicBezTo>
                <a:cubicBezTo>
                  <a:pt x="1091663" y="252112"/>
                  <a:pt x="1088257" y="260699"/>
                  <a:pt x="1077057" y="268165"/>
                </a:cubicBezTo>
                <a:cubicBezTo>
                  <a:pt x="1073201" y="270735"/>
                  <a:pt x="1068265" y="271096"/>
                  <a:pt x="1063869" y="272561"/>
                </a:cubicBezTo>
                <a:cubicBezTo>
                  <a:pt x="1021795" y="314635"/>
                  <a:pt x="1075665" y="264698"/>
                  <a:pt x="1037492" y="290146"/>
                </a:cubicBezTo>
                <a:cubicBezTo>
                  <a:pt x="1006062" y="311099"/>
                  <a:pt x="1043912" y="298431"/>
                  <a:pt x="1006719" y="307731"/>
                </a:cubicBezTo>
                <a:cubicBezTo>
                  <a:pt x="1002323" y="310662"/>
                  <a:pt x="998256" y="314160"/>
                  <a:pt x="993530" y="316523"/>
                </a:cubicBezTo>
                <a:cubicBezTo>
                  <a:pt x="989385" y="318595"/>
                  <a:pt x="984681" y="319292"/>
                  <a:pt x="980342" y="320919"/>
                </a:cubicBezTo>
                <a:cubicBezTo>
                  <a:pt x="972953" y="323690"/>
                  <a:pt x="965750" y="326940"/>
                  <a:pt x="958361" y="329711"/>
                </a:cubicBezTo>
                <a:cubicBezTo>
                  <a:pt x="940926" y="336249"/>
                  <a:pt x="924711" y="339318"/>
                  <a:pt x="905607" y="342900"/>
                </a:cubicBezTo>
                <a:cubicBezTo>
                  <a:pt x="875054" y="348628"/>
                  <a:pt x="831953" y="351161"/>
                  <a:pt x="804496" y="351692"/>
                </a:cubicBezTo>
                <a:lnTo>
                  <a:pt x="0" y="360484"/>
                </a:ln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8A41F7E-D972-4D44-96F0-9546F33D20C5}"/>
              </a:ext>
            </a:extLst>
          </p:cNvPr>
          <p:cNvSpPr/>
          <p:nvPr/>
        </p:nvSpPr>
        <p:spPr>
          <a:xfrm>
            <a:off x="7987812" y="1728432"/>
            <a:ext cx="584688" cy="452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D49A69-CB43-4DF1-ABB3-22074F5766DF}"/>
              </a:ext>
            </a:extLst>
          </p:cNvPr>
          <p:cNvSpPr txBox="1"/>
          <p:nvPr/>
        </p:nvSpPr>
        <p:spPr>
          <a:xfrm>
            <a:off x="7828504" y="2272920"/>
            <a:ext cx="971550" cy="646331"/>
          </a:xfrm>
          <a:prstGeom prst="rect">
            <a:avLst/>
          </a:prstGeom>
          <a:noFill/>
        </p:spPr>
        <p:txBody>
          <a:bodyPr wrap="square" rtlCol="0">
            <a:spAutoFit/>
          </a:bodyPr>
          <a:lstStyle/>
          <a:p>
            <a:pPr algn="ctr"/>
            <a:r>
              <a:rPr lang="en-US" dirty="0"/>
              <a:t>Junction Box</a:t>
            </a:r>
          </a:p>
        </p:txBody>
      </p:sp>
      <p:sp>
        <p:nvSpPr>
          <p:cNvPr id="18" name="Freeform: Shape 17">
            <a:extLst>
              <a:ext uri="{FF2B5EF4-FFF2-40B4-BE49-F238E27FC236}">
                <a16:creationId xmlns:a16="http://schemas.microsoft.com/office/drawing/2014/main" id="{B32A86BC-D9D4-4818-B5F6-79FBA58C8A08}"/>
              </a:ext>
            </a:extLst>
          </p:cNvPr>
          <p:cNvSpPr/>
          <p:nvPr/>
        </p:nvSpPr>
        <p:spPr>
          <a:xfrm>
            <a:off x="7521819" y="2057645"/>
            <a:ext cx="452804" cy="800599"/>
          </a:xfrm>
          <a:custGeom>
            <a:avLst/>
            <a:gdLst>
              <a:gd name="connsiteX0" fmla="*/ 0 w 452804"/>
              <a:gd name="connsiteY0" fmla="*/ 800599 h 800599"/>
              <a:gd name="connsiteX1" fmla="*/ 8793 w 452804"/>
              <a:gd name="connsiteY1" fmla="*/ 734657 h 800599"/>
              <a:gd name="connsiteX2" fmla="*/ 13189 w 452804"/>
              <a:gd name="connsiteY2" fmla="*/ 690696 h 800599"/>
              <a:gd name="connsiteX3" fmla="*/ 21981 w 452804"/>
              <a:gd name="connsiteY3" fmla="*/ 659923 h 800599"/>
              <a:gd name="connsiteX4" fmla="*/ 26377 w 452804"/>
              <a:gd name="connsiteY4" fmla="*/ 629149 h 800599"/>
              <a:gd name="connsiteX5" fmla="*/ 35170 w 452804"/>
              <a:gd name="connsiteY5" fmla="*/ 580792 h 800599"/>
              <a:gd name="connsiteX6" fmla="*/ 48358 w 452804"/>
              <a:gd name="connsiteY6" fmla="*/ 514849 h 800599"/>
              <a:gd name="connsiteX7" fmla="*/ 52754 w 452804"/>
              <a:gd name="connsiteY7" fmla="*/ 479680 h 800599"/>
              <a:gd name="connsiteX8" fmla="*/ 57150 w 452804"/>
              <a:gd name="connsiteY8" fmla="*/ 435719 h 800599"/>
              <a:gd name="connsiteX9" fmla="*/ 65943 w 452804"/>
              <a:gd name="connsiteY9" fmla="*/ 422530 h 800599"/>
              <a:gd name="connsiteX10" fmla="*/ 79131 w 452804"/>
              <a:gd name="connsiteY10" fmla="*/ 391757 h 800599"/>
              <a:gd name="connsiteX11" fmla="*/ 92320 w 452804"/>
              <a:gd name="connsiteY11" fmla="*/ 360984 h 800599"/>
              <a:gd name="connsiteX12" fmla="*/ 109904 w 452804"/>
              <a:gd name="connsiteY12" fmla="*/ 330211 h 800599"/>
              <a:gd name="connsiteX13" fmla="*/ 114300 w 452804"/>
              <a:gd name="connsiteY13" fmla="*/ 317023 h 800599"/>
              <a:gd name="connsiteX14" fmla="*/ 123093 w 452804"/>
              <a:gd name="connsiteY14" fmla="*/ 303834 h 800599"/>
              <a:gd name="connsiteX15" fmla="*/ 127489 w 452804"/>
              <a:gd name="connsiteY15" fmla="*/ 286249 h 800599"/>
              <a:gd name="connsiteX16" fmla="*/ 140677 w 452804"/>
              <a:gd name="connsiteY16" fmla="*/ 259873 h 800599"/>
              <a:gd name="connsiteX17" fmla="*/ 153866 w 452804"/>
              <a:gd name="connsiteY17" fmla="*/ 251080 h 800599"/>
              <a:gd name="connsiteX18" fmla="*/ 167054 w 452804"/>
              <a:gd name="connsiteY18" fmla="*/ 237892 h 800599"/>
              <a:gd name="connsiteX19" fmla="*/ 175847 w 452804"/>
              <a:gd name="connsiteY19" fmla="*/ 211515 h 800599"/>
              <a:gd name="connsiteX20" fmla="*/ 189035 w 452804"/>
              <a:gd name="connsiteY20" fmla="*/ 198326 h 800599"/>
              <a:gd name="connsiteX21" fmla="*/ 197827 w 452804"/>
              <a:gd name="connsiteY21" fmla="*/ 185138 h 800599"/>
              <a:gd name="connsiteX22" fmla="*/ 211016 w 452804"/>
              <a:gd name="connsiteY22" fmla="*/ 176346 h 800599"/>
              <a:gd name="connsiteX23" fmla="*/ 228600 w 452804"/>
              <a:gd name="connsiteY23" fmla="*/ 141176 h 800599"/>
              <a:gd name="connsiteX24" fmla="*/ 241789 w 452804"/>
              <a:gd name="connsiteY24" fmla="*/ 132384 h 800599"/>
              <a:gd name="connsiteX25" fmla="*/ 263770 w 452804"/>
              <a:gd name="connsiteY25" fmla="*/ 101611 h 800599"/>
              <a:gd name="connsiteX26" fmla="*/ 285750 w 452804"/>
              <a:gd name="connsiteY26" fmla="*/ 79630 h 800599"/>
              <a:gd name="connsiteX27" fmla="*/ 294543 w 452804"/>
              <a:gd name="connsiteY27" fmla="*/ 66442 h 800599"/>
              <a:gd name="connsiteX28" fmla="*/ 320920 w 452804"/>
              <a:gd name="connsiteY28" fmla="*/ 57649 h 800599"/>
              <a:gd name="connsiteX29" fmla="*/ 347297 w 452804"/>
              <a:gd name="connsiteY29" fmla="*/ 35669 h 800599"/>
              <a:gd name="connsiteX30" fmla="*/ 351693 w 452804"/>
              <a:gd name="connsiteY30" fmla="*/ 22480 h 800599"/>
              <a:gd name="connsiteX31" fmla="*/ 378070 w 452804"/>
              <a:gd name="connsiteY31" fmla="*/ 13688 h 800599"/>
              <a:gd name="connsiteX32" fmla="*/ 408843 w 452804"/>
              <a:gd name="connsiteY32" fmla="*/ 499 h 800599"/>
              <a:gd name="connsiteX33" fmla="*/ 452804 w 452804"/>
              <a:gd name="connsiteY33" fmla="*/ 499 h 80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2804" h="800599">
                <a:moveTo>
                  <a:pt x="0" y="800599"/>
                </a:moveTo>
                <a:cubicBezTo>
                  <a:pt x="2931" y="778618"/>
                  <a:pt x="6151" y="756674"/>
                  <a:pt x="8793" y="734657"/>
                </a:cubicBezTo>
                <a:cubicBezTo>
                  <a:pt x="10548" y="720035"/>
                  <a:pt x="10630" y="705199"/>
                  <a:pt x="13189" y="690696"/>
                </a:cubicBezTo>
                <a:cubicBezTo>
                  <a:pt x="15043" y="680190"/>
                  <a:pt x="19050" y="670181"/>
                  <a:pt x="21981" y="659923"/>
                </a:cubicBezTo>
                <a:cubicBezTo>
                  <a:pt x="23446" y="649665"/>
                  <a:pt x="24673" y="639370"/>
                  <a:pt x="26377" y="629149"/>
                </a:cubicBezTo>
                <a:cubicBezTo>
                  <a:pt x="29070" y="612989"/>
                  <a:pt x="32615" y="596975"/>
                  <a:pt x="35170" y="580792"/>
                </a:cubicBezTo>
                <a:cubicBezTo>
                  <a:pt x="44255" y="523255"/>
                  <a:pt x="33281" y="567622"/>
                  <a:pt x="48358" y="514849"/>
                </a:cubicBezTo>
                <a:cubicBezTo>
                  <a:pt x="49823" y="503126"/>
                  <a:pt x="51449" y="491422"/>
                  <a:pt x="52754" y="479680"/>
                </a:cubicBezTo>
                <a:cubicBezTo>
                  <a:pt x="54380" y="465043"/>
                  <a:pt x="53838" y="450069"/>
                  <a:pt x="57150" y="435719"/>
                </a:cubicBezTo>
                <a:cubicBezTo>
                  <a:pt x="58338" y="430571"/>
                  <a:pt x="63012" y="426926"/>
                  <a:pt x="65943" y="422530"/>
                </a:cubicBezTo>
                <a:cubicBezTo>
                  <a:pt x="78563" y="372049"/>
                  <a:pt x="60916" y="434259"/>
                  <a:pt x="79131" y="391757"/>
                </a:cubicBezTo>
                <a:cubicBezTo>
                  <a:pt x="96161" y="352019"/>
                  <a:pt x="70247" y="394092"/>
                  <a:pt x="92320" y="360984"/>
                </a:cubicBezTo>
                <a:cubicBezTo>
                  <a:pt x="102399" y="330746"/>
                  <a:pt x="88613" y="367471"/>
                  <a:pt x="109904" y="330211"/>
                </a:cubicBezTo>
                <a:cubicBezTo>
                  <a:pt x="112203" y="326188"/>
                  <a:pt x="112228" y="321168"/>
                  <a:pt x="114300" y="317023"/>
                </a:cubicBezTo>
                <a:cubicBezTo>
                  <a:pt x="116663" y="312297"/>
                  <a:pt x="120162" y="308230"/>
                  <a:pt x="123093" y="303834"/>
                </a:cubicBezTo>
                <a:cubicBezTo>
                  <a:pt x="124558" y="297972"/>
                  <a:pt x="125829" y="292059"/>
                  <a:pt x="127489" y="286249"/>
                </a:cubicBezTo>
                <a:cubicBezTo>
                  <a:pt x="130349" y="276238"/>
                  <a:pt x="132971" y="267579"/>
                  <a:pt x="140677" y="259873"/>
                </a:cubicBezTo>
                <a:cubicBezTo>
                  <a:pt x="144413" y="256137"/>
                  <a:pt x="149807" y="254463"/>
                  <a:pt x="153866" y="251080"/>
                </a:cubicBezTo>
                <a:cubicBezTo>
                  <a:pt x="158642" y="247100"/>
                  <a:pt x="162658" y="242288"/>
                  <a:pt x="167054" y="237892"/>
                </a:cubicBezTo>
                <a:cubicBezTo>
                  <a:pt x="169985" y="229100"/>
                  <a:pt x="169294" y="218069"/>
                  <a:pt x="175847" y="211515"/>
                </a:cubicBezTo>
                <a:cubicBezTo>
                  <a:pt x="180243" y="207119"/>
                  <a:pt x="185055" y="203102"/>
                  <a:pt x="189035" y="198326"/>
                </a:cubicBezTo>
                <a:cubicBezTo>
                  <a:pt x="192417" y="194267"/>
                  <a:pt x="194091" y="188874"/>
                  <a:pt x="197827" y="185138"/>
                </a:cubicBezTo>
                <a:cubicBezTo>
                  <a:pt x="201563" y="181402"/>
                  <a:pt x="206620" y="179277"/>
                  <a:pt x="211016" y="176346"/>
                </a:cubicBezTo>
                <a:cubicBezTo>
                  <a:pt x="217998" y="155399"/>
                  <a:pt x="214651" y="152336"/>
                  <a:pt x="228600" y="141176"/>
                </a:cubicBezTo>
                <a:cubicBezTo>
                  <a:pt x="232726" y="137875"/>
                  <a:pt x="237393" y="135315"/>
                  <a:pt x="241789" y="132384"/>
                </a:cubicBezTo>
                <a:cubicBezTo>
                  <a:pt x="252046" y="101611"/>
                  <a:pt x="241789" y="108938"/>
                  <a:pt x="263770" y="101611"/>
                </a:cubicBezTo>
                <a:cubicBezTo>
                  <a:pt x="287212" y="66448"/>
                  <a:pt x="256446" y="108934"/>
                  <a:pt x="285750" y="79630"/>
                </a:cubicBezTo>
                <a:cubicBezTo>
                  <a:pt x="289486" y="75894"/>
                  <a:pt x="290063" y="69242"/>
                  <a:pt x="294543" y="66442"/>
                </a:cubicBezTo>
                <a:cubicBezTo>
                  <a:pt x="302402" y="61530"/>
                  <a:pt x="320920" y="57649"/>
                  <a:pt x="320920" y="57649"/>
                </a:cubicBezTo>
                <a:cubicBezTo>
                  <a:pt x="351335" y="12027"/>
                  <a:pt x="302675" y="80291"/>
                  <a:pt x="347297" y="35669"/>
                </a:cubicBezTo>
                <a:cubicBezTo>
                  <a:pt x="350574" y="32392"/>
                  <a:pt x="347922" y="25174"/>
                  <a:pt x="351693" y="22480"/>
                </a:cubicBezTo>
                <a:cubicBezTo>
                  <a:pt x="359235" y="17093"/>
                  <a:pt x="369781" y="17833"/>
                  <a:pt x="378070" y="13688"/>
                </a:cubicBezTo>
                <a:cubicBezTo>
                  <a:pt x="383165" y="11141"/>
                  <a:pt x="401200" y="1087"/>
                  <a:pt x="408843" y="499"/>
                </a:cubicBezTo>
                <a:cubicBezTo>
                  <a:pt x="423453" y="-625"/>
                  <a:pt x="438150" y="499"/>
                  <a:pt x="452804" y="499"/>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B0085838-B4F9-40E0-BAA5-D78E145FFF4A}"/>
              </a:ext>
            </a:extLst>
          </p:cNvPr>
          <p:cNvSpPr/>
          <p:nvPr/>
        </p:nvSpPr>
        <p:spPr>
          <a:xfrm>
            <a:off x="8601075" y="1884857"/>
            <a:ext cx="1457325" cy="114522"/>
          </a:xfrm>
          <a:custGeom>
            <a:avLst/>
            <a:gdLst>
              <a:gd name="connsiteX0" fmla="*/ 0 w 1457325"/>
              <a:gd name="connsiteY0" fmla="*/ 53492 h 114522"/>
              <a:gd name="connsiteX1" fmla="*/ 671513 w 1457325"/>
              <a:gd name="connsiteY1" fmla="*/ 43967 h 114522"/>
              <a:gd name="connsiteX2" fmla="*/ 790575 w 1457325"/>
              <a:gd name="connsiteY2" fmla="*/ 48729 h 114522"/>
              <a:gd name="connsiteX3" fmla="*/ 909638 w 1457325"/>
              <a:gd name="connsiteY3" fmla="*/ 63017 h 114522"/>
              <a:gd name="connsiteX4" fmla="*/ 1019175 w 1457325"/>
              <a:gd name="connsiteY4" fmla="*/ 82067 h 114522"/>
              <a:gd name="connsiteX5" fmla="*/ 1047750 w 1457325"/>
              <a:gd name="connsiteY5" fmla="*/ 86829 h 114522"/>
              <a:gd name="connsiteX6" fmla="*/ 1100138 w 1457325"/>
              <a:gd name="connsiteY6" fmla="*/ 96354 h 114522"/>
              <a:gd name="connsiteX7" fmla="*/ 1152525 w 1457325"/>
              <a:gd name="connsiteY7" fmla="*/ 101117 h 114522"/>
              <a:gd name="connsiteX8" fmla="*/ 1357313 w 1457325"/>
              <a:gd name="connsiteY8" fmla="*/ 105879 h 114522"/>
              <a:gd name="connsiteX9" fmla="*/ 1457325 w 1457325"/>
              <a:gd name="connsiteY9" fmla="*/ 101117 h 114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5" h="114522">
                <a:moveTo>
                  <a:pt x="0" y="53492"/>
                </a:moveTo>
                <a:cubicBezTo>
                  <a:pt x="219943" y="-56484"/>
                  <a:pt x="24419" y="35878"/>
                  <a:pt x="671513" y="43967"/>
                </a:cubicBezTo>
                <a:cubicBezTo>
                  <a:pt x="711229" y="44463"/>
                  <a:pt x="750888" y="47142"/>
                  <a:pt x="790575" y="48729"/>
                </a:cubicBezTo>
                <a:cubicBezTo>
                  <a:pt x="830263" y="53492"/>
                  <a:pt x="870257" y="56168"/>
                  <a:pt x="909638" y="63017"/>
                </a:cubicBezTo>
                <a:lnTo>
                  <a:pt x="1019175" y="82067"/>
                </a:lnTo>
                <a:lnTo>
                  <a:pt x="1047750" y="86829"/>
                </a:lnTo>
                <a:cubicBezTo>
                  <a:pt x="1065229" y="89913"/>
                  <a:pt x="1082462" y="94747"/>
                  <a:pt x="1100138" y="96354"/>
                </a:cubicBezTo>
                <a:lnTo>
                  <a:pt x="1152525" y="101117"/>
                </a:lnTo>
                <a:cubicBezTo>
                  <a:pt x="1243493" y="123859"/>
                  <a:pt x="1182032" y="112139"/>
                  <a:pt x="1357313" y="105879"/>
                </a:cubicBezTo>
                <a:cubicBezTo>
                  <a:pt x="1390667" y="104688"/>
                  <a:pt x="1457325" y="101117"/>
                  <a:pt x="1457325" y="101117"/>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419EBC-76A5-4DF8-AB84-14CD82217E5D}"/>
              </a:ext>
            </a:extLst>
          </p:cNvPr>
          <p:cNvSpPr/>
          <p:nvPr/>
        </p:nvSpPr>
        <p:spPr>
          <a:xfrm>
            <a:off x="10069022" y="1728432"/>
            <a:ext cx="584688" cy="4528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FEC4752-E394-472D-A4FF-FF17F1FE5B5D}"/>
              </a:ext>
            </a:extLst>
          </p:cNvPr>
          <p:cNvSpPr txBox="1"/>
          <p:nvPr/>
        </p:nvSpPr>
        <p:spPr>
          <a:xfrm>
            <a:off x="9756004" y="2272920"/>
            <a:ext cx="1210724" cy="369332"/>
          </a:xfrm>
          <a:prstGeom prst="rect">
            <a:avLst/>
          </a:prstGeom>
          <a:noFill/>
        </p:spPr>
        <p:txBody>
          <a:bodyPr wrap="square" rtlCol="0">
            <a:spAutoFit/>
          </a:bodyPr>
          <a:lstStyle/>
          <a:p>
            <a:pPr algn="ctr"/>
            <a:r>
              <a:rPr lang="en-US" dirty="0"/>
              <a:t>Disconnect</a:t>
            </a:r>
          </a:p>
        </p:txBody>
      </p:sp>
      <p:sp>
        <p:nvSpPr>
          <p:cNvPr id="22" name="Rectangle 21">
            <a:extLst>
              <a:ext uri="{FF2B5EF4-FFF2-40B4-BE49-F238E27FC236}">
                <a16:creationId xmlns:a16="http://schemas.microsoft.com/office/drawing/2014/main" id="{B3491C4F-9BF5-4FFC-83B5-DF9EDB00A052}"/>
              </a:ext>
            </a:extLst>
          </p:cNvPr>
          <p:cNvSpPr/>
          <p:nvPr/>
        </p:nvSpPr>
        <p:spPr>
          <a:xfrm>
            <a:off x="11061456" y="4472839"/>
            <a:ext cx="584688" cy="9138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D41F435-9578-451D-A86A-04A83A2A37A0}"/>
              </a:ext>
            </a:extLst>
          </p:cNvPr>
          <p:cNvSpPr txBox="1"/>
          <p:nvPr/>
        </p:nvSpPr>
        <p:spPr>
          <a:xfrm>
            <a:off x="10748438" y="5478343"/>
            <a:ext cx="1210724" cy="646331"/>
          </a:xfrm>
          <a:prstGeom prst="rect">
            <a:avLst/>
          </a:prstGeom>
          <a:noFill/>
        </p:spPr>
        <p:txBody>
          <a:bodyPr wrap="square" rtlCol="0">
            <a:spAutoFit/>
          </a:bodyPr>
          <a:lstStyle/>
          <a:p>
            <a:pPr algn="ctr"/>
            <a:r>
              <a:rPr lang="en-US" dirty="0"/>
              <a:t>Breaker Panel</a:t>
            </a:r>
          </a:p>
        </p:txBody>
      </p:sp>
      <p:sp>
        <p:nvSpPr>
          <p:cNvPr id="24" name="Freeform: Shape 23">
            <a:extLst>
              <a:ext uri="{FF2B5EF4-FFF2-40B4-BE49-F238E27FC236}">
                <a16:creationId xmlns:a16="http://schemas.microsoft.com/office/drawing/2014/main" id="{7FE3C711-34A7-4703-A3BC-84C61261B178}"/>
              </a:ext>
            </a:extLst>
          </p:cNvPr>
          <p:cNvSpPr/>
          <p:nvPr/>
        </p:nvSpPr>
        <p:spPr>
          <a:xfrm>
            <a:off x="10356585" y="1936990"/>
            <a:ext cx="921015" cy="3240429"/>
          </a:xfrm>
          <a:custGeom>
            <a:avLst/>
            <a:gdLst>
              <a:gd name="connsiteX0" fmla="*/ 297128 w 921015"/>
              <a:gd name="connsiteY0" fmla="*/ 29934 h 3240429"/>
              <a:gd name="connsiteX1" fmla="*/ 320940 w 921015"/>
              <a:gd name="connsiteY1" fmla="*/ 25171 h 3240429"/>
              <a:gd name="connsiteX2" fmla="*/ 363803 w 921015"/>
              <a:gd name="connsiteY2" fmla="*/ 10884 h 3240429"/>
              <a:gd name="connsiteX3" fmla="*/ 378090 w 921015"/>
              <a:gd name="connsiteY3" fmla="*/ 1359 h 3240429"/>
              <a:gd name="connsiteX4" fmla="*/ 511440 w 921015"/>
              <a:gd name="connsiteY4" fmla="*/ 15646 h 3240429"/>
              <a:gd name="connsiteX5" fmla="*/ 559065 w 921015"/>
              <a:gd name="connsiteY5" fmla="*/ 20409 h 3240429"/>
              <a:gd name="connsiteX6" fmla="*/ 578115 w 921015"/>
              <a:gd name="connsiteY6" fmla="*/ 29934 h 3240429"/>
              <a:gd name="connsiteX7" fmla="*/ 592403 w 921015"/>
              <a:gd name="connsiteY7" fmla="*/ 34696 h 3240429"/>
              <a:gd name="connsiteX8" fmla="*/ 630503 w 921015"/>
              <a:gd name="connsiteY8" fmla="*/ 48984 h 3240429"/>
              <a:gd name="connsiteX9" fmla="*/ 649553 w 921015"/>
              <a:gd name="connsiteY9" fmla="*/ 63271 h 3240429"/>
              <a:gd name="connsiteX10" fmla="*/ 663840 w 921015"/>
              <a:gd name="connsiteY10" fmla="*/ 68034 h 3240429"/>
              <a:gd name="connsiteX11" fmla="*/ 692415 w 921015"/>
              <a:gd name="connsiteY11" fmla="*/ 96609 h 3240429"/>
              <a:gd name="connsiteX12" fmla="*/ 697178 w 921015"/>
              <a:gd name="connsiteY12" fmla="*/ 110896 h 3240429"/>
              <a:gd name="connsiteX13" fmla="*/ 720990 w 921015"/>
              <a:gd name="connsiteY13" fmla="*/ 144234 h 3240429"/>
              <a:gd name="connsiteX14" fmla="*/ 735278 w 921015"/>
              <a:gd name="connsiteY14" fmla="*/ 168046 h 3240429"/>
              <a:gd name="connsiteX15" fmla="*/ 749565 w 921015"/>
              <a:gd name="connsiteY15" fmla="*/ 206146 h 3240429"/>
              <a:gd name="connsiteX16" fmla="*/ 754328 w 921015"/>
              <a:gd name="connsiteY16" fmla="*/ 220434 h 3240429"/>
              <a:gd name="connsiteX17" fmla="*/ 773378 w 921015"/>
              <a:gd name="connsiteY17" fmla="*/ 253771 h 3240429"/>
              <a:gd name="connsiteX18" fmla="*/ 787665 w 921015"/>
              <a:gd name="connsiteY18" fmla="*/ 296634 h 3240429"/>
              <a:gd name="connsiteX19" fmla="*/ 806715 w 921015"/>
              <a:gd name="connsiteY19" fmla="*/ 329971 h 3240429"/>
              <a:gd name="connsiteX20" fmla="*/ 811478 w 921015"/>
              <a:gd name="connsiteY20" fmla="*/ 349021 h 3240429"/>
              <a:gd name="connsiteX21" fmla="*/ 821003 w 921015"/>
              <a:gd name="connsiteY21" fmla="*/ 372834 h 3240429"/>
              <a:gd name="connsiteX22" fmla="*/ 835290 w 921015"/>
              <a:gd name="connsiteY22" fmla="*/ 410934 h 3240429"/>
              <a:gd name="connsiteX23" fmla="*/ 849578 w 921015"/>
              <a:gd name="connsiteY23" fmla="*/ 449034 h 3240429"/>
              <a:gd name="connsiteX24" fmla="*/ 868628 w 921015"/>
              <a:gd name="connsiteY24" fmla="*/ 482371 h 3240429"/>
              <a:gd name="connsiteX25" fmla="*/ 882915 w 921015"/>
              <a:gd name="connsiteY25" fmla="*/ 506184 h 3240429"/>
              <a:gd name="connsiteX26" fmla="*/ 887678 w 921015"/>
              <a:gd name="connsiteY26" fmla="*/ 534759 h 3240429"/>
              <a:gd name="connsiteX27" fmla="*/ 897203 w 921015"/>
              <a:gd name="connsiteY27" fmla="*/ 553809 h 3240429"/>
              <a:gd name="connsiteX28" fmla="*/ 901965 w 921015"/>
              <a:gd name="connsiteY28" fmla="*/ 601434 h 3240429"/>
              <a:gd name="connsiteX29" fmla="*/ 911490 w 921015"/>
              <a:gd name="connsiteY29" fmla="*/ 644296 h 3240429"/>
              <a:gd name="connsiteX30" fmla="*/ 921015 w 921015"/>
              <a:gd name="connsiteY30" fmla="*/ 710971 h 3240429"/>
              <a:gd name="connsiteX31" fmla="*/ 916253 w 921015"/>
              <a:gd name="connsiteY31" fmla="*/ 953859 h 3240429"/>
              <a:gd name="connsiteX32" fmla="*/ 911490 w 921015"/>
              <a:gd name="connsiteY32" fmla="*/ 982434 h 3240429"/>
              <a:gd name="connsiteX33" fmla="*/ 901965 w 921015"/>
              <a:gd name="connsiteY33" fmla="*/ 996721 h 3240429"/>
              <a:gd name="connsiteX34" fmla="*/ 892440 w 921015"/>
              <a:gd name="connsiteY34" fmla="*/ 1020534 h 3240429"/>
              <a:gd name="connsiteX35" fmla="*/ 878153 w 921015"/>
              <a:gd name="connsiteY35" fmla="*/ 1053871 h 3240429"/>
              <a:gd name="connsiteX36" fmla="*/ 868628 w 921015"/>
              <a:gd name="connsiteY36" fmla="*/ 1068159 h 3240429"/>
              <a:gd name="connsiteX37" fmla="*/ 854340 w 921015"/>
              <a:gd name="connsiteY37" fmla="*/ 1101496 h 3240429"/>
              <a:gd name="connsiteX38" fmla="*/ 844815 w 921015"/>
              <a:gd name="connsiteY38" fmla="*/ 1115784 h 3240429"/>
              <a:gd name="connsiteX39" fmla="*/ 830528 w 921015"/>
              <a:gd name="connsiteY39" fmla="*/ 1149121 h 3240429"/>
              <a:gd name="connsiteX40" fmla="*/ 792428 w 921015"/>
              <a:gd name="connsiteY40" fmla="*/ 1191984 h 3240429"/>
              <a:gd name="connsiteX41" fmla="*/ 778140 w 921015"/>
              <a:gd name="connsiteY41" fmla="*/ 1230084 h 3240429"/>
              <a:gd name="connsiteX42" fmla="*/ 768615 w 921015"/>
              <a:gd name="connsiteY42" fmla="*/ 1253896 h 3240429"/>
              <a:gd name="connsiteX43" fmla="*/ 763853 w 921015"/>
              <a:gd name="connsiteY43" fmla="*/ 1268184 h 3240429"/>
              <a:gd name="connsiteX44" fmla="*/ 740040 w 921015"/>
              <a:gd name="connsiteY44" fmla="*/ 1296759 h 3240429"/>
              <a:gd name="connsiteX45" fmla="*/ 735278 w 921015"/>
              <a:gd name="connsiteY45" fmla="*/ 1315809 h 3240429"/>
              <a:gd name="connsiteX46" fmla="*/ 730515 w 921015"/>
              <a:gd name="connsiteY46" fmla="*/ 1339621 h 3240429"/>
              <a:gd name="connsiteX47" fmla="*/ 706703 w 921015"/>
              <a:gd name="connsiteY47" fmla="*/ 1368196 h 3240429"/>
              <a:gd name="connsiteX48" fmla="*/ 692415 w 921015"/>
              <a:gd name="connsiteY48" fmla="*/ 1396771 h 3240429"/>
              <a:gd name="connsiteX49" fmla="*/ 673365 w 921015"/>
              <a:gd name="connsiteY49" fmla="*/ 1425346 h 3240429"/>
              <a:gd name="connsiteX50" fmla="*/ 659078 w 921015"/>
              <a:gd name="connsiteY50" fmla="*/ 1453921 h 3240429"/>
              <a:gd name="connsiteX51" fmla="*/ 620978 w 921015"/>
              <a:gd name="connsiteY51" fmla="*/ 1496784 h 3240429"/>
              <a:gd name="connsiteX52" fmla="*/ 611453 w 921015"/>
              <a:gd name="connsiteY52" fmla="*/ 1511071 h 3240429"/>
              <a:gd name="connsiteX53" fmla="*/ 582878 w 921015"/>
              <a:gd name="connsiteY53" fmla="*/ 1549171 h 3240429"/>
              <a:gd name="connsiteX54" fmla="*/ 573353 w 921015"/>
              <a:gd name="connsiteY54" fmla="*/ 1568221 h 3240429"/>
              <a:gd name="connsiteX55" fmla="*/ 540015 w 921015"/>
              <a:gd name="connsiteY55" fmla="*/ 1611084 h 3240429"/>
              <a:gd name="connsiteX56" fmla="*/ 530490 w 921015"/>
              <a:gd name="connsiteY56" fmla="*/ 1625371 h 3240429"/>
              <a:gd name="connsiteX57" fmla="*/ 511440 w 921015"/>
              <a:gd name="connsiteY57" fmla="*/ 1653946 h 3240429"/>
              <a:gd name="connsiteX58" fmla="*/ 501915 w 921015"/>
              <a:gd name="connsiteY58" fmla="*/ 1668234 h 3240429"/>
              <a:gd name="connsiteX59" fmla="*/ 487628 w 921015"/>
              <a:gd name="connsiteY59" fmla="*/ 1672996 h 3240429"/>
              <a:gd name="connsiteX60" fmla="*/ 468578 w 921015"/>
              <a:gd name="connsiteY60" fmla="*/ 1706334 h 3240429"/>
              <a:gd name="connsiteX61" fmla="*/ 449528 w 921015"/>
              <a:gd name="connsiteY61" fmla="*/ 1730146 h 3240429"/>
              <a:gd name="connsiteX62" fmla="*/ 420953 w 921015"/>
              <a:gd name="connsiteY62" fmla="*/ 1763484 h 3240429"/>
              <a:gd name="connsiteX63" fmla="*/ 406665 w 921015"/>
              <a:gd name="connsiteY63" fmla="*/ 1796821 h 3240429"/>
              <a:gd name="connsiteX64" fmla="*/ 387615 w 921015"/>
              <a:gd name="connsiteY64" fmla="*/ 1811109 h 3240429"/>
              <a:gd name="connsiteX65" fmla="*/ 363803 w 921015"/>
              <a:gd name="connsiteY65" fmla="*/ 1853971 h 3240429"/>
              <a:gd name="connsiteX66" fmla="*/ 330465 w 921015"/>
              <a:gd name="connsiteY66" fmla="*/ 1892071 h 3240429"/>
              <a:gd name="connsiteX67" fmla="*/ 325703 w 921015"/>
              <a:gd name="connsiteY67" fmla="*/ 1911121 h 3240429"/>
              <a:gd name="connsiteX68" fmla="*/ 316178 w 921015"/>
              <a:gd name="connsiteY68" fmla="*/ 1925409 h 3240429"/>
              <a:gd name="connsiteX69" fmla="*/ 292365 w 921015"/>
              <a:gd name="connsiteY69" fmla="*/ 1958746 h 3240429"/>
              <a:gd name="connsiteX70" fmla="*/ 282840 w 921015"/>
              <a:gd name="connsiteY70" fmla="*/ 1977796 h 3240429"/>
              <a:gd name="connsiteX71" fmla="*/ 263790 w 921015"/>
              <a:gd name="connsiteY71" fmla="*/ 1992084 h 3240429"/>
              <a:gd name="connsiteX72" fmla="*/ 259028 w 921015"/>
              <a:gd name="connsiteY72" fmla="*/ 2011134 h 3240429"/>
              <a:gd name="connsiteX73" fmla="*/ 235215 w 921015"/>
              <a:gd name="connsiteY73" fmla="*/ 2030184 h 3240429"/>
              <a:gd name="connsiteX74" fmla="*/ 192353 w 921015"/>
              <a:gd name="connsiteY74" fmla="*/ 2096859 h 3240429"/>
              <a:gd name="connsiteX75" fmla="*/ 168540 w 921015"/>
              <a:gd name="connsiteY75" fmla="*/ 2125434 h 3240429"/>
              <a:gd name="connsiteX76" fmla="*/ 139965 w 921015"/>
              <a:gd name="connsiteY76" fmla="*/ 2177821 h 3240429"/>
              <a:gd name="connsiteX77" fmla="*/ 135203 w 921015"/>
              <a:gd name="connsiteY77" fmla="*/ 2211159 h 3240429"/>
              <a:gd name="connsiteX78" fmla="*/ 116153 w 921015"/>
              <a:gd name="connsiteY78" fmla="*/ 2249259 h 3240429"/>
              <a:gd name="connsiteX79" fmla="*/ 101865 w 921015"/>
              <a:gd name="connsiteY79" fmla="*/ 2282596 h 3240429"/>
              <a:gd name="connsiteX80" fmla="*/ 97103 w 921015"/>
              <a:gd name="connsiteY80" fmla="*/ 2315934 h 3240429"/>
              <a:gd name="connsiteX81" fmla="*/ 87578 w 921015"/>
              <a:gd name="connsiteY81" fmla="*/ 2330221 h 3240429"/>
              <a:gd name="connsiteX82" fmla="*/ 73290 w 921015"/>
              <a:gd name="connsiteY82" fmla="*/ 2377846 h 3240429"/>
              <a:gd name="connsiteX83" fmla="*/ 63765 w 921015"/>
              <a:gd name="connsiteY83" fmla="*/ 2425471 h 3240429"/>
              <a:gd name="connsiteX84" fmla="*/ 54240 w 921015"/>
              <a:gd name="connsiteY84" fmla="*/ 2463571 h 3240429"/>
              <a:gd name="connsiteX85" fmla="*/ 49478 w 921015"/>
              <a:gd name="connsiteY85" fmla="*/ 2487384 h 3240429"/>
              <a:gd name="connsiteX86" fmla="*/ 30428 w 921015"/>
              <a:gd name="connsiteY86" fmla="*/ 2568346 h 3240429"/>
              <a:gd name="connsiteX87" fmla="*/ 20903 w 921015"/>
              <a:gd name="connsiteY87" fmla="*/ 2639784 h 3240429"/>
              <a:gd name="connsiteX88" fmla="*/ 6615 w 921015"/>
              <a:gd name="connsiteY88" fmla="*/ 2715984 h 3240429"/>
              <a:gd name="connsiteX89" fmla="*/ 11378 w 921015"/>
              <a:gd name="connsiteY89" fmla="*/ 2958871 h 3240429"/>
              <a:gd name="connsiteX90" fmla="*/ 30428 w 921015"/>
              <a:gd name="connsiteY90" fmla="*/ 3001734 h 3240429"/>
              <a:gd name="connsiteX91" fmla="*/ 49478 w 921015"/>
              <a:gd name="connsiteY91" fmla="*/ 3025546 h 3240429"/>
              <a:gd name="connsiteX92" fmla="*/ 68528 w 921015"/>
              <a:gd name="connsiteY92" fmla="*/ 3054121 h 3240429"/>
              <a:gd name="connsiteX93" fmla="*/ 97103 w 921015"/>
              <a:gd name="connsiteY93" fmla="*/ 3082696 h 3240429"/>
              <a:gd name="connsiteX94" fmla="*/ 111390 w 921015"/>
              <a:gd name="connsiteY94" fmla="*/ 3096984 h 3240429"/>
              <a:gd name="connsiteX95" fmla="*/ 125678 w 921015"/>
              <a:gd name="connsiteY95" fmla="*/ 3101746 h 3240429"/>
              <a:gd name="connsiteX96" fmla="*/ 135203 w 921015"/>
              <a:gd name="connsiteY96" fmla="*/ 3116034 h 3240429"/>
              <a:gd name="connsiteX97" fmla="*/ 168540 w 921015"/>
              <a:gd name="connsiteY97" fmla="*/ 3130321 h 3240429"/>
              <a:gd name="connsiteX98" fmla="*/ 187590 w 921015"/>
              <a:gd name="connsiteY98" fmla="*/ 3149371 h 3240429"/>
              <a:gd name="connsiteX99" fmla="*/ 201878 w 921015"/>
              <a:gd name="connsiteY99" fmla="*/ 3163659 h 3240429"/>
              <a:gd name="connsiteX100" fmla="*/ 230453 w 921015"/>
              <a:gd name="connsiteY100" fmla="*/ 3177946 h 3240429"/>
              <a:gd name="connsiteX101" fmla="*/ 263790 w 921015"/>
              <a:gd name="connsiteY101" fmla="*/ 3192234 h 3240429"/>
              <a:gd name="connsiteX102" fmla="*/ 278078 w 921015"/>
              <a:gd name="connsiteY102" fmla="*/ 3196996 h 3240429"/>
              <a:gd name="connsiteX103" fmla="*/ 359040 w 921015"/>
              <a:gd name="connsiteY103" fmla="*/ 3211284 h 3240429"/>
              <a:gd name="connsiteX104" fmla="*/ 440003 w 921015"/>
              <a:gd name="connsiteY104" fmla="*/ 3225571 h 3240429"/>
              <a:gd name="connsiteX105" fmla="*/ 530490 w 921015"/>
              <a:gd name="connsiteY105" fmla="*/ 3239859 h 3240429"/>
              <a:gd name="connsiteX106" fmla="*/ 711465 w 921015"/>
              <a:gd name="connsiteY106" fmla="*/ 3239859 h 324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921015" h="3240429">
                <a:moveTo>
                  <a:pt x="297128" y="29934"/>
                </a:moveTo>
                <a:cubicBezTo>
                  <a:pt x="305065" y="28346"/>
                  <a:pt x="313157" y="27395"/>
                  <a:pt x="320940" y="25171"/>
                </a:cubicBezTo>
                <a:cubicBezTo>
                  <a:pt x="335421" y="21034"/>
                  <a:pt x="363803" y="10884"/>
                  <a:pt x="363803" y="10884"/>
                </a:cubicBezTo>
                <a:cubicBezTo>
                  <a:pt x="368565" y="7709"/>
                  <a:pt x="372372" y="1619"/>
                  <a:pt x="378090" y="1359"/>
                </a:cubicBezTo>
                <a:cubicBezTo>
                  <a:pt x="479726" y="-3261"/>
                  <a:pt x="440773" y="4488"/>
                  <a:pt x="511440" y="15646"/>
                </a:cubicBezTo>
                <a:cubicBezTo>
                  <a:pt x="527199" y="18134"/>
                  <a:pt x="543190" y="18821"/>
                  <a:pt x="559065" y="20409"/>
                </a:cubicBezTo>
                <a:cubicBezTo>
                  <a:pt x="565415" y="23584"/>
                  <a:pt x="571589" y="27137"/>
                  <a:pt x="578115" y="29934"/>
                </a:cubicBezTo>
                <a:cubicBezTo>
                  <a:pt x="582729" y="31911"/>
                  <a:pt x="587702" y="32933"/>
                  <a:pt x="592403" y="34696"/>
                </a:cubicBezTo>
                <a:cubicBezTo>
                  <a:pt x="637990" y="51790"/>
                  <a:pt x="598055" y="38167"/>
                  <a:pt x="630503" y="48984"/>
                </a:cubicBezTo>
                <a:cubicBezTo>
                  <a:pt x="636853" y="53746"/>
                  <a:pt x="642661" y="59333"/>
                  <a:pt x="649553" y="63271"/>
                </a:cubicBezTo>
                <a:cubicBezTo>
                  <a:pt x="653912" y="65762"/>
                  <a:pt x="659877" y="64952"/>
                  <a:pt x="663840" y="68034"/>
                </a:cubicBezTo>
                <a:cubicBezTo>
                  <a:pt x="674473" y="76304"/>
                  <a:pt x="692415" y="96609"/>
                  <a:pt x="692415" y="96609"/>
                </a:cubicBezTo>
                <a:cubicBezTo>
                  <a:pt x="694003" y="101371"/>
                  <a:pt x="694933" y="106406"/>
                  <a:pt x="697178" y="110896"/>
                </a:cubicBezTo>
                <a:cubicBezTo>
                  <a:pt x="701439" y="119417"/>
                  <a:pt x="716674" y="137760"/>
                  <a:pt x="720990" y="144234"/>
                </a:cubicBezTo>
                <a:cubicBezTo>
                  <a:pt x="726125" y="151936"/>
                  <a:pt x="730515" y="160109"/>
                  <a:pt x="735278" y="168046"/>
                </a:cubicBezTo>
                <a:cubicBezTo>
                  <a:pt x="744057" y="203165"/>
                  <a:pt x="734623" y="171283"/>
                  <a:pt x="749565" y="206146"/>
                </a:cubicBezTo>
                <a:cubicBezTo>
                  <a:pt x="751543" y="210760"/>
                  <a:pt x="752350" y="215820"/>
                  <a:pt x="754328" y="220434"/>
                </a:cubicBezTo>
                <a:cubicBezTo>
                  <a:pt x="761580" y="237354"/>
                  <a:pt x="763811" y="239422"/>
                  <a:pt x="773378" y="253771"/>
                </a:cubicBezTo>
                <a:cubicBezTo>
                  <a:pt x="778140" y="268059"/>
                  <a:pt x="779311" y="284103"/>
                  <a:pt x="787665" y="296634"/>
                </a:cubicBezTo>
                <a:cubicBezTo>
                  <a:pt x="795561" y="308478"/>
                  <a:pt x="801535" y="316158"/>
                  <a:pt x="806715" y="329971"/>
                </a:cubicBezTo>
                <a:cubicBezTo>
                  <a:pt x="809013" y="336100"/>
                  <a:pt x="809408" y="342811"/>
                  <a:pt x="811478" y="349021"/>
                </a:cubicBezTo>
                <a:cubicBezTo>
                  <a:pt x="814182" y="357131"/>
                  <a:pt x="817828" y="364896"/>
                  <a:pt x="821003" y="372834"/>
                </a:cubicBezTo>
                <a:cubicBezTo>
                  <a:pt x="830190" y="418772"/>
                  <a:pt x="818940" y="378234"/>
                  <a:pt x="835290" y="410934"/>
                </a:cubicBezTo>
                <a:cubicBezTo>
                  <a:pt x="855021" y="450395"/>
                  <a:pt x="837213" y="420183"/>
                  <a:pt x="849578" y="449034"/>
                </a:cubicBezTo>
                <a:cubicBezTo>
                  <a:pt x="858449" y="469733"/>
                  <a:pt x="857756" y="464975"/>
                  <a:pt x="868628" y="482371"/>
                </a:cubicBezTo>
                <a:cubicBezTo>
                  <a:pt x="873534" y="490221"/>
                  <a:pt x="878153" y="498246"/>
                  <a:pt x="882915" y="506184"/>
                </a:cubicBezTo>
                <a:cubicBezTo>
                  <a:pt x="884503" y="515709"/>
                  <a:pt x="884903" y="525510"/>
                  <a:pt x="887678" y="534759"/>
                </a:cubicBezTo>
                <a:cubicBezTo>
                  <a:pt x="889718" y="541559"/>
                  <a:pt x="895715" y="546867"/>
                  <a:pt x="897203" y="553809"/>
                </a:cubicBezTo>
                <a:cubicBezTo>
                  <a:pt x="900546" y="569409"/>
                  <a:pt x="899477" y="585675"/>
                  <a:pt x="901965" y="601434"/>
                </a:cubicBezTo>
                <a:cubicBezTo>
                  <a:pt x="904248" y="615891"/>
                  <a:pt x="908982" y="629877"/>
                  <a:pt x="911490" y="644296"/>
                </a:cubicBezTo>
                <a:cubicBezTo>
                  <a:pt x="915337" y="666415"/>
                  <a:pt x="917840" y="688746"/>
                  <a:pt x="921015" y="710971"/>
                </a:cubicBezTo>
                <a:cubicBezTo>
                  <a:pt x="919428" y="791934"/>
                  <a:pt x="919093" y="872931"/>
                  <a:pt x="916253" y="953859"/>
                </a:cubicBezTo>
                <a:cubicBezTo>
                  <a:pt x="915914" y="963509"/>
                  <a:pt x="914544" y="973273"/>
                  <a:pt x="911490" y="982434"/>
                </a:cubicBezTo>
                <a:cubicBezTo>
                  <a:pt x="909680" y="987864"/>
                  <a:pt x="904525" y="991602"/>
                  <a:pt x="901965" y="996721"/>
                </a:cubicBezTo>
                <a:cubicBezTo>
                  <a:pt x="898142" y="1004368"/>
                  <a:pt x="895442" y="1012529"/>
                  <a:pt x="892440" y="1020534"/>
                </a:cubicBezTo>
                <a:cubicBezTo>
                  <a:pt x="885154" y="1039965"/>
                  <a:pt x="890318" y="1032582"/>
                  <a:pt x="878153" y="1053871"/>
                </a:cubicBezTo>
                <a:cubicBezTo>
                  <a:pt x="875313" y="1058841"/>
                  <a:pt x="871188" y="1063039"/>
                  <a:pt x="868628" y="1068159"/>
                </a:cubicBezTo>
                <a:cubicBezTo>
                  <a:pt x="841910" y="1121593"/>
                  <a:pt x="893984" y="1032118"/>
                  <a:pt x="854340" y="1101496"/>
                </a:cubicBezTo>
                <a:cubicBezTo>
                  <a:pt x="851500" y="1106466"/>
                  <a:pt x="847375" y="1110664"/>
                  <a:pt x="844815" y="1115784"/>
                </a:cubicBezTo>
                <a:cubicBezTo>
                  <a:pt x="839408" y="1126598"/>
                  <a:pt x="836864" y="1138825"/>
                  <a:pt x="830528" y="1149121"/>
                </a:cubicBezTo>
                <a:cubicBezTo>
                  <a:pt x="780077" y="1231103"/>
                  <a:pt x="827610" y="1142728"/>
                  <a:pt x="792428" y="1191984"/>
                </a:cubicBezTo>
                <a:cubicBezTo>
                  <a:pt x="780250" y="1209034"/>
                  <a:pt x="784372" y="1211388"/>
                  <a:pt x="778140" y="1230084"/>
                </a:cubicBezTo>
                <a:cubicBezTo>
                  <a:pt x="775437" y="1238194"/>
                  <a:pt x="771617" y="1245891"/>
                  <a:pt x="768615" y="1253896"/>
                </a:cubicBezTo>
                <a:cubicBezTo>
                  <a:pt x="766852" y="1258597"/>
                  <a:pt x="766098" y="1263694"/>
                  <a:pt x="763853" y="1268184"/>
                </a:cubicBezTo>
                <a:cubicBezTo>
                  <a:pt x="757224" y="1281443"/>
                  <a:pt x="750571" y="1286228"/>
                  <a:pt x="740040" y="1296759"/>
                </a:cubicBezTo>
                <a:cubicBezTo>
                  <a:pt x="738453" y="1303109"/>
                  <a:pt x="736698" y="1309419"/>
                  <a:pt x="735278" y="1315809"/>
                </a:cubicBezTo>
                <a:cubicBezTo>
                  <a:pt x="733522" y="1323711"/>
                  <a:pt x="733357" y="1332042"/>
                  <a:pt x="730515" y="1339621"/>
                </a:cubicBezTo>
                <a:cubicBezTo>
                  <a:pt x="723836" y="1357431"/>
                  <a:pt x="717293" y="1352311"/>
                  <a:pt x="706703" y="1368196"/>
                </a:cubicBezTo>
                <a:cubicBezTo>
                  <a:pt x="700796" y="1377057"/>
                  <a:pt x="697781" y="1387572"/>
                  <a:pt x="692415" y="1396771"/>
                </a:cubicBezTo>
                <a:cubicBezTo>
                  <a:pt x="686647" y="1406659"/>
                  <a:pt x="679133" y="1415458"/>
                  <a:pt x="673365" y="1425346"/>
                </a:cubicBezTo>
                <a:cubicBezTo>
                  <a:pt x="667999" y="1434545"/>
                  <a:pt x="664557" y="1444789"/>
                  <a:pt x="659078" y="1453921"/>
                </a:cubicBezTo>
                <a:cubicBezTo>
                  <a:pt x="645762" y="1476115"/>
                  <a:pt x="639503" y="1475612"/>
                  <a:pt x="620978" y="1496784"/>
                </a:cubicBezTo>
                <a:cubicBezTo>
                  <a:pt x="617209" y="1501092"/>
                  <a:pt x="614628" y="1506309"/>
                  <a:pt x="611453" y="1511071"/>
                </a:cubicBezTo>
                <a:cubicBezTo>
                  <a:pt x="601989" y="1548922"/>
                  <a:pt x="615272" y="1512148"/>
                  <a:pt x="582878" y="1549171"/>
                </a:cubicBezTo>
                <a:cubicBezTo>
                  <a:pt x="578203" y="1554514"/>
                  <a:pt x="577394" y="1562384"/>
                  <a:pt x="573353" y="1568221"/>
                </a:cubicBezTo>
                <a:cubicBezTo>
                  <a:pt x="563050" y="1583103"/>
                  <a:pt x="550056" y="1596024"/>
                  <a:pt x="540015" y="1611084"/>
                </a:cubicBezTo>
                <a:lnTo>
                  <a:pt x="530490" y="1625371"/>
                </a:lnTo>
                <a:cubicBezTo>
                  <a:pt x="522121" y="1650481"/>
                  <a:pt x="531260" y="1630163"/>
                  <a:pt x="511440" y="1653946"/>
                </a:cubicBezTo>
                <a:cubicBezTo>
                  <a:pt x="507776" y="1658343"/>
                  <a:pt x="506385" y="1664658"/>
                  <a:pt x="501915" y="1668234"/>
                </a:cubicBezTo>
                <a:cubicBezTo>
                  <a:pt x="497995" y="1671370"/>
                  <a:pt x="492390" y="1671409"/>
                  <a:pt x="487628" y="1672996"/>
                </a:cubicBezTo>
                <a:cubicBezTo>
                  <a:pt x="481278" y="1684109"/>
                  <a:pt x="475678" y="1695685"/>
                  <a:pt x="468578" y="1706334"/>
                </a:cubicBezTo>
                <a:cubicBezTo>
                  <a:pt x="462940" y="1714792"/>
                  <a:pt x="455627" y="1722014"/>
                  <a:pt x="449528" y="1730146"/>
                </a:cubicBezTo>
                <a:cubicBezTo>
                  <a:pt x="427766" y="1759162"/>
                  <a:pt x="455433" y="1729004"/>
                  <a:pt x="420953" y="1763484"/>
                </a:cubicBezTo>
                <a:cubicBezTo>
                  <a:pt x="417728" y="1773156"/>
                  <a:pt x="413084" y="1789332"/>
                  <a:pt x="406665" y="1796821"/>
                </a:cubicBezTo>
                <a:cubicBezTo>
                  <a:pt x="401499" y="1802848"/>
                  <a:pt x="393965" y="1806346"/>
                  <a:pt x="387615" y="1811109"/>
                </a:cubicBezTo>
                <a:cubicBezTo>
                  <a:pt x="379353" y="1844159"/>
                  <a:pt x="388549" y="1818621"/>
                  <a:pt x="363803" y="1853971"/>
                </a:cubicBezTo>
                <a:cubicBezTo>
                  <a:pt x="338985" y="1889425"/>
                  <a:pt x="362448" y="1868085"/>
                  <a:pt x="330465" y="1892071"/>
                </a:cubicBezTo>
                <a:cubicBezTo>
                  <a:pt x="328878" y="1898421"/>
                  <a:pt x="328281" y="1905105"/>
                  <a:pt x="325703" y="1911121"/>
                </a:cubicBezTo>
                <a:cubicBezTo>
                  <a:pt x="323448" y="1916382"/>
                  <a:pt x="319018" y="1920439"/>
                  <a:pt x="316178" y="1925409"/>
                </a:cubicBezTo>
                <a:cubicBezTo>
                  <a:pt x="299463" y="1954661"/>
                  <a:pt x="315637" y="1935476"/>
                  <a:pt x="292365" y="1958746"/>
                </a:cubicBezTo>
                <a:cubicBezTo>
                  <a:pt x="289190" y="1965096"/>
                  <a:pt x="287460" y="1972406"/>
                  <a:pt x="282840" y="1977796"/>
                </a:cubicBezTo>
                <a:cubicBezTo>
                  <a:pt x="277674" y="1983823"/>
                  <a:pt x="268404" y="1985625"/>
                  <a:pt x="263790" y="1992084"/>
                </a:cubicBezTo>
                <a:cubicBezTo>
                  <a:pt x="259986" y="1997410"/>
                  <a:pt x="262955" y="2005898"/>
                  <a:pt x="259028" y="2011134"/>
                </a:cubicBezTo>
                <a:cubicBezTo>
                  <a:pt x="252929" y="2019266"/>
                  <a:pt x="243153" y="2023834"/>
                  <a:pt x="235215" y="2030184"/>
                </a:cubicBezTo>
                <a:cubicBezTo>
                  <a:pt x="222307" y="2051698"/>
                  <a:pt x="209280" y="2077111"/>
                  <a:pt x="192353" y="2096859"/>
                </a:cubicBezTo>
                <a:cubicBezTo>
                  <a:pt x="176582" y="2115258"/>
                  <a:pt x="179622" y="2105487"/>
                  <a:pt x="168540" y="2125434"/>
                </a:cubicBezTo>
                <a:cubicBezTo>
                  <a:pt x="122504" y="2208302"/>
                  <a:pt x="183731" y="2104881"/>
                  <a:pt x="139965" y="2177821"/>
                </a:cubicBezTo>
                <a:cubicBezTo>
                  <a:pt x="138378" y="2188934"/>
                  <a:pt x="138753" y="2200510"/>
                  <a:pt x="135203" y="2211159"/>
                </a:cubicBezTo>
                <a:cubicBezTo>
                  <a:pt x="130713" y="2224629"/>
                  <a:pt x="119597" y="2235484"/>
                  <a:pt x="116153" y="2249259"/>
                </a:cubicBezTo>
                <a:cubicBezTo>
                  <a:pt x="110002" y="2273862"/>
                  <a:pt x="115021" y="2262863"/>
                  <a:pt x="101865" y="2282596"/>
                </a:cubicBezTo>
                <a:cubicBezTo>
                  <a:pt x="100278" y="2293709"/>
                  <a:pt x="100329" y="2305182"/>
                  <a:pt x="97103" y="2315934"/>
                </a:cubicBezTo>
                <a:cubicBezTo>
                  <a:pt x="95458" y="2321416"/>
                  <a:pt x="89903" y="2324991"/>
                  <a:pt x="87578" y="2330221"/>
                </a:cubicBezTo>
                <a:cubicBezTo>
                  <a:pt x="82629" y="2341356"/>
                  <a:pt x="76156" y="2364474"/>
                  <a:pt x="73290" y="2377846"/>
                </a:cubicBezTo>
                <a:cubicBezTo>
                  <a:pt x="69898" y="2393676"/>
                  <a:pt x="67277" y="2409667"/>
                  <a:pt x="63765" y="2425471"/>
                </a:cubicBezTo>
                <a:cubicBezTo>
                  <a:pt x="60925" y="2438250"/>
                  <a:pt x="57183" y="2450815"/>
                  <a:pt x="54240" y="2463571"/>
                </a:cubicBezTo>
                <a:cubicBezTo>
                  <a:pt x="52420" y="2471459"/>
                  <a:pt x="51298" y="2479496"/>
                  <a:pt x="49478" y="2487384"/>
                </a:cubicBezTo>
                <a:cubicBezTo>
                  <a:pt x="43742" y="2512243"/>
                  <a:pt x="34588" y="2543384"/>
                  <a:pt x="30428" y="2568346"/>
                </a:cubicBezTo>
                <a:cubicBezTo>
                  <a:pt x="26479" y="2592043"/>
                  <a:pt x="24301" y="2616002"/>
                  <a:pt x="20903" y="2639784"/>
                </a:cubicBezTo>
                <a:cubicBezTo>
                  <a:pt x="17193" y="2665756"/>
                  <a:pt x="11807" y="2690026"/>
                  <a:pt x="6615" y="2715984"/>
                </a:cubicBezTo>
                <a:cubicBezTo>
                  <a:pt x="-2819" y="2819769"/>
                  <a:pt x="-2952" y="2794081"/>
                  <a:pt x="11378" y="2958871"/>
                </a:cubicBezTo>
                <a:cubicBezTo>
                  <a:pt x="13078" y="2978423"/>
                  <a:pt x="20827" y="2987331"/>
                  <a:pt x="30428" y="3001734"/>
                </a:cubicBezTo>
                <a:cubicBezTo>
                  <a:pt x="41152" y="3033907"/>
                  <a:pt x="26279" y="2999033"/>
                  <a:pt x="49478" y="3025546"/>
                </a:cubicBezTo>
                <a:cubicBezTo>
                  <a:pt x="57016" y="3034161"/>
                  <a:pt x="60433" y="3046026"/>
                  <a:pt x="68528" y="3054121"/>
                </a:cubicBezTo>
                <a:lnTo>
                  <a:pt x="97103" y="3082696"/>
                </a:lnTo>
                <a:cubicBezTo>
                  <a:pt x="101865" y="3087459"/>
                  <a:pt x="105000" y="3094854"/>
                  <a:pt x="111390" y="3096984"/>
                </a:cubicBezTo>
                <a:lnTo>
                  <a:pt x="125678" y="3101746"/>
                </a:lnTo>
                <a:cubicBezTo>
                  <a:pt x="128853" y="3106509"/>
                  <a:pt x="131156" y="3111986"/>
                  <a:pt x="135203" y="3116034"/>
                </a:cubicBezTo>
                <a:cubicBezTo>
                  <a:pt x="146166" y="3126998"/>
                  <a:pt x="153966" y="3126678"/>
                  <a:pt x="168540" y="3130321"/>
                </a:cubicBezTo>
                <a:cubicBezTo>
                  <a:pt x="177613" y="3157537"/>
                  <a:pt x="165818" y="3134857"/>
                  <a:pt x="187590" y="3149371"/>
                </a:cubicBezTo>
                <a:cubicBezTo>
                  <a:pt x="193194" y="3153107"/>
                  <a:pt x="196704" y="3159347"/>
                  <a:pt x="201878" y="3163659"/>
                </a:cubicBezTo>
                <a:cubicBezTo>
                  <a:pt x="214188" y="3173918"/>
                  <a:pt x="216132" y="3173173"/>
                  <a:pt x="230453" y="3177946"/>
                </a:cubicBezTo>
                <a:cubicBezTo>
                  <a:pt x="252201" y="3192445"/>
                  <a:pt x="236883" y="3184546"/>
                  <a:pt x="263790" y="3192234"/>
                </a:cubicBezTo>
                <a:cubicBezTo>
                  <a:pt x="268617" y="3193613"/>
                  <a:pt x="273186" y="3195867"/>
                  <a:pt x="278078" y="3196996"/>
                </a:cubicBezTo>
                <a:cubicBezTo>
                  <a:pt x="335000" y="3210131"/>
                  <a:pt x="310862" y="3203254"/>
                  <a:pt x="359040" y="3211284"/>
                </a:cubicBezTo>
                <a:cubicBezTo>
                  <a:pt x="386072" y="3215789"/>
                  <a:pt x="413131" y="3220197"/>
                  <a:pt x="440003" y="3225571"/>
                </a:cubicBezTo>
                <a:cubicBezTo>
                  <a:pt x="468348" y="3231240"/>
                  <a:pt x="501174" y="3239235"/>
                  <a:pt x="530490" y="3239859"/>
                </a:cubicBezTo>
                <a:cubicBezTo>
                  <a:pt x="590801" y="3241142"/>
                  <a:pt x="651140" y="3239859"/>
                  <a:pt x="711465" y="3239859"/>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weapon&#10;&#10;Description automatically generated">
            <a:extLst>
              <a:ext uri="{FF2B5EF4-FFF2-40B4-BE49-F238E27FC236}">
                <a16:creationId xmlns:a16="http://schemas.microsoft.com/office/drawing/2014/main" id="{F33DC714-FD9E-4EFF-9873-0FB2B6510A4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92332" y="4558613"/>
            <a:ext cx="1520761" cy="1520761"/>
          </a:xfrm>
          <a:prstGeom prst="rect">
            <a:avLst/>
          </a:prstGeom>
        </p:spPr>
      </p:pic>
      <p:sp>
        <p:nvSpPr>
          <p:cNvPr id="27" name="Title 1">
            <a:extLst>
              <a:ext uri="{FF2B5EF4-FFF2-40B4-BE49-F238E27FC236}">
                <a16:creationId xmlns:a16="http://schemas.microsoft.com/office/drawing/2014/main" id="{9D1DBF9A-F1F6-4EC9-B051-13F8B59B5117}"/>
              </a:ext>
            </a:extLst>
          </p:cNvPr>
          <p:cNvSpPr txBox="1">
            <a:spLocks/>
          </p:cNvSpPr>
          <p:nvPr/>
        </p:nvSpPr>
        <p:spPr>
          <a:xfrm>
            <a:off x="838200" y="-2127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Enphase IQ Series Wiring</a:t>
            </a:r>
            <a:endParaRPr lang="en-US" dirty="0"/>
          </a:p>
        </p:txBody>
      </p:sp>
      <p:pic>
        <p:nvPicPr>
          <p:cNvPr id="5" name="Picture 4">
            <a:extLst>
              <a:ext uri="{FF2B5EF4-FFF2-40B4-BE49-F238E27FC236}">
                <a16:creationId xmlns:a16="http://schemas.microsoft.com/office/drawing/2014/main" id="{48BFD7FC-927A-4700-A237-49D08A2F7A43}"/>
              </a:ext>
            </a:extLst>
          </p:cNvPr>
          <p:cNvPicPr>
            <a:picLocks noChangeAspect="1"/>
          </p:cNvPicPr>
          <p:nvPr/>
        </p:nvPicPr>
        <p:blipFill>
          <a:blip r:embed="rId5"/>
          <a:stretch>
            <a:fillRect/>
          </a:stretch>
        </p:blipFill>
        <p:spPr>
          <a:xfrm>
            <a:off x="80349" y="1975405"/>
            <a:ext cx="3182891" cy="4812430"/>
          </a:xfrm>
          <a:prstGeom prst="rect">
            <a:avLst/>
          </a:prstGeom>
        </p:spPr>
      </p:pic>
      <p:sp>
        <p:nvSpPr>
          <p:cNvPr id="28" name="TextBox 27">
            <a:extLst>
              <a:ext uri="{FF2B5EF4-FFF2-40B4-BE49-F238E27FC236}">
                <a16:creationId xmlns:a16="http://schemas.microsoft.com/office/drawing/2014/main" id="{D2A4CF85-95F5-4009-9B0D-D9BFD7518A19}"/>
              </a:ext>
            </a:extLst>
          </p:cNvPr>
          <p:cNvSpPr txBox="1"/>
          <p:nvPr/>
        </p:nvSpPr>
        <p:spPr>
          <a:xfrm>
            <a:off x="10961261" y="113865"/>
            <a:ext cx="1457325" cy="923330"/>
          </a:xfrm>
          <a:prstGeom prst="rect">
            <a:avLst/>
          </a:prstGeom>
          <a:noFill/>
        </p:spPr>
        <p:txBody>
          <a:bodyPr wrap="square" rtlCol="0">
            <a:spAutoFit/>
          </a:bodyPr>
          <a:lstStyle/>
          <a:p>
            <a:r>
              <a:rPr lang="en-US" dirty="0"/>
              <a:t>Key:</a:t>
            </a:r>
          </a:p>
          <a:p>
            <a:r>
              <a:rPr lang="en-US" dirty="0"/>
              <a:t>Red=DC</a:t>
            </a:r>
          </a:p>
          <a:p>
            <a:r>
              <a:rPr lang="en-US" dirty="0"/>
              <a:t>Black=AC</a:t>
            </a:r>
          </a:p>
        </p:txBody>
      </p:sp>
      <p:pic>
        <p:nvPicPr>
          <p:cNvPr id="30" name="Picture 29">
            <a:extLst>
              <a:ext uri="{FF2B5EF4-FFF2-40B4-BE49-F238E27FC236}">
                <a16:creationId xmlns:a16="http://schemas.microsoft.com/office/drawing/2014/main" id="{D012710C-457F-42CA-B879-095DAA2AE480}"/>
              </a:ext>
            </a:extLst>
          </p:cNvPr>
          <p:cNvPicPr>
            <a:picLocks noChangeAspect="1"/>
          </p:cNvPicPr>
          <p:nvPr/>
        </p:nvPicPr>
        <p:blipFill>
          <a:blip r:embed="rId6"/>
          <a:stretch>
            <a:fillRect/>
          </a:stretch>
        </p:blipFill>
        <p:spPr>
          <a:xfrm>
            <a:off x="8952574" y="5275599"/>
            <a:ext cx="1124749" cy="687052"/>
          </a:xfrm>
          <a:prstGeom prst="rect">
            <a:avLst/>
          </a:prstGeom>
        </p:spPr>
      </p:pic>
      <p:sp>
        <p:nvSpPr>
          <p:cNvPr id="31" name="Freeform: Shape 30">
            <a:extLst>
              <a:ext uri="{FF2B5EF4-FFF2-40B4-BE49-F238E27FC236}">
                <a16:creationId xmlns:a16="http://schemas.microsoft.com/office/drawing/2014/main" id="{9C7C543F-6196-421C-83EE-115DB5E8B4A5}"/>
              </a:ext>
            </a:extLst>
          </p:cNvPr>
          <p:cNvSpPr/>
          <p:nvPr/>
        </p:nvSpPr>
        <p:spPr>
          <a:xfrm>
            <a:off x="10067925" y="5244803"/>
            <a:ext cx="976313" cy="227310"/>
          </a:xfrm>
          <a:custGeom>
            <a:avLst/>
            <a:gdLst>
              <a:gd name="connsiteX0" fmla="*/ 0 w 976313"/>
              <a:gd name="connsiteY0" fmla="*/ 227310 h 227310"/>
              <a:gd name="connsiteX1" fmla="*/ 71438 w 976313"/>
              <a:gd name="connsiteY1" fmla="*/ 222547 h 227310"/>
              <a:gd name="connsiteX2" fmla="*/ 90488 w 976313"/>
              <a:gd name="connsiteY2" fmla="*/ 213022 h 227310"/>
              <a:gd name="connsiteX3" fmla="*/ 104775 w 976313"/>
              <a:gd name="connsiteY3" fmla="*/ 208260 h 227310"/>
              <a:gd name="connsiteX4" fmla="*/ 119063 w 976313"/>
              <a:gd name="connsiteY4" fmla="*/ 198735 h 227310"/>
              <a:gd name="connsiteX5" fmla="*/ 138113 w 976313"/>
              <a:gd name="connsiteY5" fmla="*/ 193972 h 227310"/>
              <a:gd name="connsiteX6" fmla="*/ 152400 w 976313"/>
              <a:gd name="connsiteY6" fmla="*/ 189210 h 227310"/>
              <a:gd name="connsiteX7" fmla="*/ 157163 w 976313"/>
              <a:gd name="connsiteY7" fmla="*/ 174922 h 227310"/>
              <a:gd name="connsiteX8" fmla="*/ 200025 w 976313"/>
              <a:gd name="connsiteY8" fmla="*/ 141585 h 227310"/>
              <a:gd name="connsiteX9" fmla="*/ 219075 w 976313"/>
              <a:gd name="connsiteY9" fmla="*/ 117772 h 227310"/>
              <a:gd name="connsiteX10" fmla="*/ 233363 w 976313"/>
              <a:gd name="connsiteY10" fmla="*/ 98722 h 227310"/>
              <a:gd name="connsiteX11" fmla="*/ 252413 w 976313"/>
              <a:gd name="connsiteY11" fmla="*/ 79672 h 227310"/>
              <a:gd name="connsiteX12" fmla="*/ 257175 w 976313"/>
              <a:gd name="connsiteY12" fmla="*/ 65385 h 227310"/>
              <a:gd name="connsiteX13" fmla="*/ 271463 w 976313"/>
              <a:gd name="connsiteY13" fmla="*/ 60622 h 227310"/>
              <a:gd name="connsiteX14" fmla="*/ 300038 w 976313"/>
              <a:gd name="connsiteY14" fmla="*/ 46335 h 227310"/>
              <a:gd name="connsiteX15" fmla="*/ 785813 w 976313"/>
              <a:gd name="connsiteY15" fmla="*/ 41572 h 227310"/>
              <a:gd name="connsiteX16" fmla="*/ 819150 w 976313"/>
              <a:gd name="connsiteY16" fmla="*/ 46335 h 227310"/>
              <a:gd name="connsiteX17" fmla="*/ 871538 w 976313"/>
              <a:gd name="connsiteY17" fmla="*/ 55860 h 227310"/>
              <a:gd name="connsiteX18" fmla="*/ 928688 w 976313"/>
              <a:gd name="connsiteY18" fmla="*/ 60622 h 227310"/>
              <a:gd name="connsiteX19" fmla="*/ 976313 w 976313"/>
              <a:gd name="connsiteY19" fmla="*/ 70147 h 22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6313" h="227310">
                <a:moveTo>
                  <a:pt x="0" y="227310"/>
                </a:moveTo>
                <a:cubicBezTo>
                  <a:pt x="23813" y="225722"/>
                  <a:pt x="47865" y="226269"/>
                  <a:pt x="71438" y="222547"/>
                </a:cubicBezTo>
                <a:cubicBezTo>
                  <a:pt x="78451" y="221440"/>
                  <a:pt x="83962" y="215819"/>
                  <a:pt x="90488" y="213022"/>
                </a:cubicBezTo>
                <a:cubicBezTo>
                  <a:pt x="95102" y="211045"/>
                  <a:pt x="100013" y="209847"/>
                  <a:pt x="104775" y="208260"/>
                </a:cubicBezTo>
                <a:cubicBezTo>
                  <a:pt x="109538" y="205085"/>
                  <a:pt x="113802" y="200990"/>
                  <a:pt x="119063" y="198735"/>
                </a:cubicBezTo>
                <a:cubicBezTo>
                  <a:pt x="125079" y="196157"/>
                  <a:pt x="131819" y="195770"/>
                  <a:pt x="138113" y="193972"/>
                </a:cubicBezTo>
                <a:cubicBezTo>
                  <a:pt x="142940" y="192593"/>
                  <a:pt x="147638" y="190797"/>
                  <a:pt x="152400" y="189210"/>
                </a:cubicBezTo>
                <a:cubicBezTo>
                  <a:pt x="153988" y="184447"/>
                  <a:pt x="154081" y="178885"/>
                  <a:pt x="157163" y="174922"/>
                </a:cubicBezTo>
                <a:cubicBezTo>
                  <a:pt x="179651" y="146010"/>
                  <a:pt x="176550" y="149409"/>
                  <a:pt x="200025" y="141585"/>
                </a:cubicBezTo>
                <a:cubicBezTo>
                  <a:pt x="209297" y="113770"/>
                  <a:pt x="197533" y="139314"/>
                  <a:pt x="219075" y="117772"/>
                </a:cubicBezTo>
                <a:cubicBezTo>
                  <a:pt x="224688" y="112159"/>
                  <a:pt x="228600" y="105072"/>
                  <a:pt x="233363" y="98722"/>
                </a:cubicBezTo>
                <a:cubicBezTo>
                  <a:pt x="246061" y="60625"/>
                  <a:pt x="227014" y="105071"/>
                  <a:pt x="252413" y="79672"/>
                </a:cubicBezTo>
                <a:cubicBezTo>
                  <a:pt x="255963" y="76122"/>
                  <a:pt x="253625" y="68935"/>
                  <a:pt x="257175" y="65385"/>
                </a:cubicBezTo>
                <a:cubicBezTo>
                  <a:pt x="260725" y="61835"/>
                  <a:pt x="266973" y="62867"/>
                  <a:pt x="271463" y="60622"/>
                </a:cubicBezTo>
                <a:cubicBezTo>
                  <a:pt x="308385" y="42161"/>
                  <a:pt x="264131" y="58302"/>
                  <a:pt x="300038" y="46335"/>
                </a:cubicBezTo>
                <a:cubicBezTo>
                  <a:pt x="444875" y="-50227"/>
                  <a:pt x="314705" y="32683"/>
                  <a:pt x="785813" y="41572"/>
                </a:cubicBezTo>
                <a:cubicBezTo>
                  <a:pt x="797036" y="41784"/>
                  <a:pt x="808078" y="44490"/>
                  <a:pt x="819150" y="46335"/>
                </a:cubicBezTo>
                <a:cubicBezTo>
                  <a:pt x="836657" y="49253"/>
                  <a:pt x="853938" y="53564"/>
                  <a:pt x="871538" y="55860"/>
                </a:cubicBezTo>
                <a:cubicBezTo>
                  <a:pt x="890493" y="58332"/>
                  <a:pt x="909638" y="59035"/>
                  <a:pt x="928688" y="60622"/>
                </a:cubicBezTo>
                <a:cubicBezTo>
                  <a:pt x="956257" y="74407"/>
                  <a:pt x="940638" y="70147"/>
                  <a:pt x="976313" y="7014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Icon&#10;&#10;Description automatically generated">
            <a:extLst>
              <a:ext uri="{FF2B5EF4-FFF2-40B4-BE49-F238E27FC236}">
                <a16:creationId xmlns:a16="http://schemas.microsoft.com/office/drawing/2014/main" id="{CE6ED23F-A034-44E8-A0A4-8595034663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3757349">
            <a:off x="8550880" y="4744241"/>
            <a:ext cx="415933" cy="768845"/>
          </a:xfrm>
          <a:prstGeom prst="rect">
            <a:avLst/>
          </a:prstGeom>
        </p:spPr>
      </p:pic>
      <p:sp>
        <p:nvSpPr>
          <p:cNvPr id="34" name="Rectangle 33">
            <a:extLst>
              <a:ext uri="{FF2B5EF4-FFF2-40B4-BE49-F238E27FC236}">
                <a16:creationId xmlns:a16="http://schemas.microsoft.com/office/drawing/2014/main" id="{20F4D2FE-AF0E-48CE-BB08-9B812AD5387A}"/>
              </a:ext>
            </a:extLst>
          </p:cNvPr>
          <p:cNvSpPr/>
          <p:nvPr/>
        </p:nvSpPr>
        <p:spPr>
          <a:xfrm>
            <a:off x="8224838" y="4528782"/>
            <a:ext cx="2062162" cy="1643475"/>
          </a:xfrm>
          <a:prstGeom prst="rect">
            <a:avLst/>
          </a:prstGeom>
          <a:no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646398E-E5F2-4BEE-AFB4-85F9A47A068D}"/>
              </a:ext>
            </a:extLst>
          </p:cNvPr>
          <p:cNvSpPr txBox="1"/>
          <p:nvPr/>
        </p:nvSpPr>
        <p:spPr>
          <a:xfrm>
            <a:off x="8028293" y="6199163"/>
            <a:ext cx="2455251" cy="646331"/>
          </a:xfrm>
          <a:prstGeom prst="rect">
            <a:avLst/>
          </a:prstGeom>
          <a:noFill/>
        </p:spPr>
        <p:txBody>
          <a:bodyPr wrap="square" rtlCol="0">
            <a:spAutoFit/>
          </a:bodyPr>
          <a:lstStyle/>
          <a:p>
            <a:pPr algn="ctr"/>
            <a:r>
              <a:rPr lang="en-US" dirty="0"/>
              <a:t>Envoy (Provides module level knowledge)</a:t>
            </a:r>
          </a:p>
        </p:txBody>
      </p:sp>
      <p:sp>
        <p:nvSpPr>
          <p:cNvPr id="36" name="TextBox 35">
            <a:extLst>
              <a:ext uri="{FF2B5EF4-FFF2-40B4-BE49-F238E27FC236}">
                <a16:creationId xmlns:a16="http://schemas.microsoft.com/office/drawing/2014/main" id="{232F479A-5BAB-4910-9895-2BCEF398902C}"/>
              </a:ext>
            </a:extLst>
          </p:cNvPr>
          <p:cNvSpPr txBox="1"/>
          <p:nvPr/>
        </p:nvSpPr>
        <p:spPr>
          <a:xfrm>
            <a:off x="8457225" y="4134510"/>
            <a:ext cx="1457325" cy="369332"/>
          </a:xfrm>
          <a:prstGeom prst="rect">
            <a:avLst/>
          </a:prstGeom>
          <a:noFill/>
        </p:spPr>
        <p:txBody>
          <a:bodyPr wrap="square" rtlCol="0">
            <a:spAutoFit/>
          </a:bodyPr>
          <a:lstStyle/>
          <a:p>
            <a:pPr algn="ctr"/>
            <a:r>
              <a:rPr lang="en-US" dirty="0"/>
              <a:t>Optional</a:t>
            </a:r>
          </a:p>
        </p:txBody>
      </p:sp>
      <p:sp>
        <p:nvSpPr>
          <p:cNvPr id="37" name="TextBox 36">
            <a:extLst>
              <a:ext uri="{FF2B5EF4-FFF2-40B4-BE49-F238E27FC236}">
                <a16:creationId xmlns:a16="http://schemas.microsoft.com/office/drawing/2014/main" id="{38FD30B4-E8D1-42F2-BA77-989E6D05C567}"/>
              </a:ext>
            </a:extLst>
          </p:cNvPr>
          <p:cNvSpPr txBox="1"/>
          <p:nvPr/>
        </p:nvSpPr>
        <p:spPr>
          <a:xfrm>
            <a:off x="3291815" y="908443"/>
            <a:ext cx="2666072" cy="3139321"/>
          </a:xfrm>
          <a:prstGeom prst="rect">
            <a:avLst/>
          </a:prstGeom>
          <a:noFill/>
        </p:spPr>
        <p:txBody>
          <a:bodyPr wrap="square" rtlCol="0">
            <a:spAutoFit/>
          </a:bodyPr>
          <a:lstStyle/>
          <a:p>
            <a:r>
              <a:rPr lang="en-US" dirty="0"/>
              <a:t>Array Design</a:t>
            </a:r>
          </a:p>
          <a:p>
            <a:r>
              <a:rPr lang="en-US" dirty="0"/>
              <a:t>- One Inverter per module</a:t>
            </a:r>
          </a:p>
          <a:p>
            <a:r>
              <a:rPr lang="en-US" dirty="0"/>
              <a:t>- Circuit 20Amp max (number of inverters based on inverter FLA)</a:t>
            </a:r>
          </a:p>
          <a:p>
            <a:r>
              <a:rPr lang="en-US" dirty="0"/>
              <a:t>- Circuits can be combined in Sub panel or Enphase combiner box. Choose carefully based on how many cells your panels are made of!</a:t>
            </a:r>
          </a:p>
        </p:txBody>
      </p:sp>
    </p:spTree>
    <p:extLst>
      <p:ext uri="{BB962C8B-B14F-4D97-AF65-F5344CB8AC3E}">
        <p14:creationId xmlns:p14="http://schemas.microsoft.com/office/powerpoint/2010/main" val="2155653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CBC79-8B5C-4A2E-94F5-E6E2D2A8CDC1}"/>
              </a:ext>
            </a:extLst>
          </p:cNvPr>
          <p:cNvSpPr>
            <a:spLocks noGrp="1"/>
          </p:cNvSpPr>
          <p:nvPr>
            <p:ph idx="1"/>
          </p:nvPr>
        </p:nvSpPr>
        <p:spPr>
          <a:xfrm>
            <a:off x="838200" y="1592263"/>
            <a:ext cx="10515600" cy="4894262"/>
          </a:xfrm>
        </p:spPr>
        <p:txBody>
          <a:bodyPr>
            <a:normAutofit lnSpcReduction="10000"/>
          </a:bodyPr>
          <a:lstStyle/>
          <a:p>
            <a:r>
              <a:rPr lang="en-US" dirty="0"/>
              <a:t> One Inverter per module</a:t>
            </a:r>
          </a:p>
          <a:p>
            <a:r>
              <a:rPr lang="en-US" dirty="0"/>
              <a:t>Inverters strung together into circuits  (15 or 20 Amp max)</a:t>
            </a:r>
          </a:p>
          <a:p>
            <a:r>
              <a:rPr lang="en-US" dirty="0"/>
              <a:t>Number of inverters based on inverter full load amps (FLA)</a:t>
            </a:r>
          </a:p>
          <a:p>
            <a:r>
              <a:rPr lang="en-US" dirty="0"/>
              <a:t>Circuits can be combined in Sub-panel or Enphase combiner box (roof)</a:t>
            </a:r>
          </a:p>
          <a:p>
            <a:r>
              <a:rPr lang="en-US" dirty="0"/>
              <a:t>Exterior disconnect required for each circuit into Breaker Panel</a:t>
            </a:r>
          </a:p>
          <a:p>
            <a:r>
              <a:rPr lang="en-US" dirty="0"/>
              <a:t>Micro inverters do MPPT and provide module level data (with optional Envoy)</a:t>
            </a:r>
          </a:p>
          <a:p>
            <a:r>
              <a:rPr lang="en-US" dirty="0"/>
              <a:t>IQ-8 generation provides solar only backup (with other components installed)</a:t>
            </a:r>
          </a:p>
          <a:p>
            <a:r>
              <a:rPr lang="en-US" dirty="0"/>
              <a:t>AC coupled batteries can be added   </a:t>
            </a:r>
          </a:p>
          <a:p>
            <a:endParaRPr lang="en-US" dirty="0"/>
          </a:p>
          <a:p>
            <a:endParaRPr lang="en-US" dirty="0"/>
          </a:p>
        </p:txBody>
      </p:sp>
      <p:sp>
        <p:nvSpPr>
          <p:cNvPr id="4" name="Title 1">
            <a:extLst>
              <a:ext uri="{FF2B5EF4-FFF2-40B4-BE49-F238E27FC236}">
                <a16:creationId xmlns:a16="http://schemas.microsoft.com/office/drawing/2014/main" id="{973CAD99-E54D-4C93-A098-8611FEDBD11B}"/>
              </a:ext>
            </a:extLst>
          </p:cNvPr>
          <p:cNvSpPr txBox="1">
            <a:spLocks/>
          </p:cNvSpPr>
          <p:nvPr/>
        </p:nvSpPr>
        <p:spPr>
          <a:xfrm>
            <a:off x="838200" y="-2127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Enphase Array Details</a:t>
            </a:r>
          </a:p>
        </p:txBody>
      </p:sp>
    </p:spTree>
    <p:extLst>
      <p:ext uri="{BB962C8B-B14F-4D97-AF65-F5344CB8AC3E}">
        <p14:creationId xmlns:p14="http://schemas.microsoft.com/office/powerpoint/2010/main" val="2498977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4400" y="1394619"/>
            <a:ext cx="4927600" cy="34417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1619"/>
            <a:ext cx="6616700" cy="3187700"/>
          </a:xfrm>
          <a:prstGeom prst="rect">
            <a:avLst/>
          </a:prstGeom>
        </p:spPr>
      </p:pic>
    </p:spTree>
    <p:extLst>
      <p:ext uri="{BB962C8B-B14F-4D97-AF65-F5344CB8AC3E}">
        <p14:creationId xmlns:p14="http://schemas.microsoft.com/office/powerpoint/2010/main" val="197405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DE75-B4C6-4A2A-A894-7C6BBC59E907}"/>
              </a:ext>
            </a:extLst>
          </p:cNvPr>
          <p:cNvSpPr>
            <a:spLocks noGrp="1"/>
          </p:cNvSpPr>
          <p:nvPr>
            <p:ph type="title"/>
          </p:nvPr>
        </p:nvSpPr>
        <p:spPr>
          <a:xfrm>
            <a:off x="838200" y="-212701"/>
            <a:ext cx="10515600" cy="1325563"/>
          </a:xfrm>
        </p:spPr>
        <p:txBody>
          <a:bodyPr/>
          <a:lstStyle/>
          <a:p>
            <a:r>
              <a:rPr lang="en-US" dirty="0"/>
              <a:t>Solar Edge Wiring</a:t>
            </a:r>
          </a:p>
        </p:txBody>
      </p:sp>
      <p:sp>
        <p:nvSpPr>
          <p:cNvPr id="16" name="Rectangle 15">
            <a:extLst>
              <a:ext uri="{FF2B5EF4-FFF2-40B4-BE49-F238E27FC236}">
                <a16:creationId xmlns:a16="http://schemas.microsoft.com/office/drawing/2014/main" id="{D8A41F7E-D972-4D44-96F0-9546F33D20C5}"/>
              </a:ext>
            </a:extLst>
          </p:cNvPr>
          <p:cNvSpPr/>
          <p:nvPr/>
        </p:nvSpPr>
        <p:spPr>
          <a:xfrm>
            <a:off x="7987812" y="1690328"/>
            <a:ext cx="584688" cy="4528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7D49A69-CB43-4DF1-ABB3-22074F5766DF}"/>
              </a:ext>
            </a:extLst>
          </p:cNvPr>
          <p:cNvSpPr txBox="1"/>
          <p:nvPr/>
        </p:nvSpPr>
        <p:spPr>
          <a:xfrm>
            <a:off x="7828504" y="2234816"/>
            <a:ext cx="971550" cy="646331"/>
          </a:xfrm>
          <a:prstGeom prst="rect">
            <a:avLst/>
          </a:prstGeom>
          <a:noFill/>
        </p:spPr>
        <p:txBody>
          <a:bodyPr wrap="square" rtlCol="0">
            <a:spAutoFit/>
          </a:bodyPr>
          <a:lstStyle/>
          <a:p>
            <a:pPr algn="ctr"/>
            <a:r>
              <a:rPr lang="en-US" dirty="0"/>
              <a:t>Junction Box</a:t>
            </a:r>
          </a:p>
        </p:txBody>
      </p:sp>
      <p:sp>
        <p:nvSpPr>
          <p:cNvPr id="21" name="TextBox 20">
            <a:extLst>
              <a:ext uri="{FF2B5EF4-FFF2-40B4-BE49-F238E27FC236}">
                <a16:creationId xmlns:a16="http://schemas.microsoft.com/office/drawing/2014/main" id="{7FEC4752-E394-472D-A4FF-FF17F1FE5B5D}"/>
              </a:ext>
            </a:extLst>
          </p:cNvPr>
          <p:cNvSpPr txBox="1"/>
          <p:nvPr/>
        </p:nvSpPr>
        <p:spPr>
          <a:xfrm>
            <a:off x="8448151" y="5592351"/>
            <a:ext cx="1210724" cy="369332"/>
          </a:xfrm>
          <a:prstGeom prst="rect">
            <a:avLst/>
          </a:prstGeom>
          <a:noFill/>
        </p:spPr>
        <p:txBody>
          <a:bodyPr wrap="square" rtlCol="0">
            <a:spAutoFit/>
          </a:bodyPr>
          <a:lstStyle/>
          <a:p>
            <a:pPr algn="ctr"/>
            <a:r>
              <a:rPr lang="en-US" dirty="0"/>
              <a:t>Inverter</a:t>
            </a:r>
          </a:p>
        </p:txBody>
      </p:sp>
      <p:sp>
        <p:nvSpPr>
          <p:cNvPr id="22" name="Rectangle 21">
            <a:extLst>
              <a:ext uri="{FF2B5EF4-FFF2-40B4-BE49-F238E27FC236}">
                <a16:creationId xmlns:a16="http://schemas.microsoft.com/office/drawing/2014/main" id="{B3491C4F-9BF5-4FFC-83B5-DF9EDB00A052}"/>
              </a:ext>
            </a:extLst>
          </p:cNvPr>
          <p:cNvSpPr/>
          <p:nvPr/>
        </p:nvSpPr>
        <p:spPr>
          <a:xfrm>
            <a:off x="11061456" y="4434735"/>
            <a:ext cx="584688" cy="9138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D41F435-9578-451D-A86A-04A83A2A37A0}"/>
              </a:ext>
            </a:extLst>
          </p:cNvPr>
          <p:cNvSpPr txBox="1"/>
          <p:nvPr/>
        </p:nvSpPr>
        <p:spPr>
          <a:xfrm>
            <a:off x="10748438" y="5440239"/>
            <a:ext cx="1210724" cy="646331"/>
          </a:xfrm>
          <a:prstGeom prst="rect">
            <a:avLst/>
          </a:prstGeom>
          <a:noFill/>
        </p:spPr>
        <p:txBody>
          <a:bodyPr wrap="square" rtlCol="0">
            <a:spAutoFit/>
          </a:bodyPr>
          <a:lstStyle/>
          <a:p>
            <a:pPr algn="ctr"/>
            <a:r>
              <a:rPr lang="en-US" dirty="0"/>
              <a:t>Breaker Panel</a:t>
            </a:r>
          </a:p>
        </p:txBody>
      </p:sp>
      <p:sp>
        <p:nvSpPr>
          <p:cNvPr id="26" name="TextBox 25">
            <a:extLst>
              <a:ext uri="{FF2B5EF4-FFF2-40B4-BE49-F238E27FC236}">
                <a16:creationId xmlns:a16="http://schemas.microsoft.com/office/drawing/2014/main" id="{FE882032-27EF-4DC8-B828-E1DFB4512DFD}"/>
              </a:ext>
            </a:extLst>
          </p:cNvPr>
          <p:cNvSpPr txBox="1"/>
          <p:nvPr/>
        </p:nvSpPr>
        <p:spPr>
          <a:xfrm>
            <a:off x="10961261" y="113865"/>
            <a:ext cx="1457325" cy="923330"/>
          </a:xfrm>
          <a:prstGeom prst="rect">
            <a:avLst/>
          </a:prstGeom>
          <a:noFill/>
        </p:spPr>
        <p:txBody>
          <a:bodyPr wrap="square" rtlCol="0">
            <a:spAutoFit/>
          </a:bodyPr>
          <a:lstStyle/>
          <a:p>
            <a:r>
              <a:rPr lang="en-US" dirty="0"/>
              <a:t>Key:</a:t>
            </a:r>
          </a:p>
          <a:p>
            <a:r>
              <a:rPr lang="en-US" dirty="0"/>
              <a:t>Red=DC</a:t>
            </a:r>
          </a:p>
          <a:p>
            <a:r>
              <a:rPr lang="en-US" dirty="0"/>
              <a:t>Black=AC</a:t>
            </a:r>
          </a:p>
        </p:txBody>
      </p:sp>
      <p:sp>
        <p:nvSpPr>
          <p:cNvPr id="28" name="TextBox 27">
            <a:extLst>
              <a:ext uri="{FF2B5EF4-FFF2-40B4-BE49-F238E27FC236}">
                <a16:creationId xmlns:a16="http://schemas.microsoft.com/office/drawing/2014/main" id="{2B117D2B-A49F-46CB-8D11-96A95EFEC91A}"/>
              </a:ext>
            </a:extLst>
          </p:cNvPr>
          <p:cNvSpPr txBox="1"/>
          <p:nvPr/>
        </p:nvSpPr>
        <p:spPr>
          <a:xfrm>
            <a:off x="9660754" y="4979223"/>
            <a:ext cx="1210724" cy="369332"/>
          </a:xfrm>
          <a:prstGeom prst="rect">
            <a:avLst/>
          </a:prstGeom>
          <a:noFill/>
        </p:spPr>
        <p:txBody>
          <a:bodyPr wrap="square" rtlCol="0">
            <a:spAutoFit/>
          </a:bodyPr>
          <a:lstStyle/>
          <a:p>
            <a:pPr algn="ctr"/>
            <a:r>
              <a:rPr lang="en-US" dirty="0"/>
              <a:t>Disconnect</a:t>
            </a:r>
          </a:p>
        </p:txBody>
      </p:sp>
      <p:cxnSp>
        <p:nvCxnSpPr>
          <p:cNvPr id="4" name="Straight Connector 3">
            <a:extLst>
              <a:ext uri="{FF2B5EF4-FFF2-40B4-BE49-F238E27FC236}">
                <a16:creationId xmlns:a16="http://schemas.microsoft.com/office/drawing/2014/main" id="{98B86D63-A7E2-4023-ACE3-B8CAC9AA5B25}"/>
              </a:ext>
            </a:extLst>
          </p:cNvPr>
          <p:cNvCxnSpPr>
            <a:cxnSpLocks/>
          </p:cNvCxnSpPr>
          <p:nvPr/>
        </p:nvCxnSpPr>
        <p:spPr>
          <a:xfrm>
            <a:off x="9660754" y="4661137"/>
            <a:ext cx="313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Freeform: Shape 5">
            <a:extLst>
              <a:ext uri="{FF2B5EF4-FFF2-40B4-BE49-F238E27FC236}">
                <a16:creationId xmlns:a16="http://schemas.microsoft.com/office/drawing/2014/main" id="{F95FA63D-FC57-45AB-91BD-E740F693433C}"/>
              </a:ext>
            </a:extLst>
          </p:cNvPr>
          <p:cNvSpPr/>
          <p:nvPr/>
        </p:nvSpPr>
        <p:spPr>
          <a:xfrm>
            <a:off x="10563225" y="4621852"/>
            <a:ext cx="485784" cy="607083"/>
          </a:xfrm>
          <a:custGeom>
            <a:avLst/>
            <a:gdLst>
              <a:gd name="connsiteX0" fmla="*/ 0 w 485784"/>
              <a:gd name="connsiteY0" fmla="*/ 12061 h 607083"/>
              <a:gd name="connsiteX1" fmla="*/ 114300 w 485784"/>
              <a:gd name="connsiteY1" fmla="*/ 7298 h 607083"/>
              <a:gd name="connsiteX2" fmla="*/ 142875 w 485784"/>
              <a:gd name="connsiteY2" fmla="*/ 21586 h 607083"/>
              <a:gd name="connsiteX3" fmla="*/ 171450 w 485784"/>
              <a:gd name="connsiteY3" fmla="*/ 26348 h 607083"/>
              <a:gd name="connsiteX4" fmla="*/ 185738 w 485784"/>
              <a:gd name="connsiteY4" fmla="*/ 35873 h 607083"/>
              <a:gd name="connsiteX5" fmla="*/ 200025 w 485784"/>
              <a:gd name="connsiteY5" fmla="*/ 40636 h 607083"/>
              <a:gd name="connsiteX6" fmla="*/ 204788 w 485784"/>
              <a:gd name="connsiteY6" fmla="*/ 54923 h 607083"/>
              <a:gd name="connsiteX7" fmla="*/ 219075 w 485784"/>
              <a:gd name="connsiteY7" fmla="*/ 69211 h 607083"/>
              <a:gd name="connsiteX8" fmla="*/ 228600 w 485784"/>
              <a:gd name="connsiteY8" fmla="*/ 83498 h 607083"/>
              <a:gd name="connsiteX9" fmla="*/ 233363 w 485784"/>
              <a:gd name="connsiteY9" fmla="*/ 107311 h 607083"/>
              <a:gd name="connsiteX10" fmla="*/ 242888 w 485784"/>
              <a:gd name="connsiteY10" fmla="*/ 121598 h 607083"/>
              <a:gd name="connsiteX11" fmla="*/ 252413 w 485784"/>
              <a:gd name="connsiteY11" fmla="*/ 164461 h 607083"/>
              <a:gd name="connsiteX12" fmla="*/ 261938 w 485784"/>
              <a:gd name="connsiteY12" fmla="*/ 178748 h 607083"/>
              <a:gd name="connsiteX13" fmla="*/ 266700 w 485784"/>
              <a:gd name="connsiteY13" fmla="*/ 207323 h 607083"/>
              <a:gd name="connsiteX14" fmla="*/ 276225 w 485784"/>
              <a:gd name="connsiteY14" fmla="*/ 226373 h 607083"/>
              <a:gd name="connsiteX15" fmla="*/ 280988 w 485784"/>
              <a:gd name="connsiteY15" fmla="*/ 431161 h 607083"/>
              <a:gd name="connsiteX16" fmla="*/ 285750 w 485784"/>
              <a:gd name="connsiteY16" fmla="*/ 464498 h 607083"/>
              <a:gd name="connsiteX17" fmla="*/ 295275 w 485784"/>
              <a:gd name="connsiteY17" fmla="*/ 493073 h 607083"/>
              <a:gd name="connsiteX18" fmla="*/ 309563 w 485784"/>
              <a:gd name="connsiteY18" fmla="*/ 526411 h 607083"/>
              <a:gd name="connsiteX19" fmla="*/ 314325 w 485784"/>
              <a:gd name="connsiteY19" fmla="*/ 540698 h 607083"/>
              <a:gd name="connsiteX20" fmla="*/ 333375 w 485784"/>
              <a:gd name="connsiteY20" fmla="*/ 574036 h 607083"/>
              <a:gd name="connsiteX21" fmla="*/ 347663 w 485784"/>
              <a:gd name="connsiteY21" fmla="*/ 588323 h 607083"/>
              <a:gd name="connsiteX22" fmla="*/ 376238 w 485784"/>
              <a:gd name="connsiteY22" fmla="*/ 597848 h 607083"/>
              <a:gd name="connsiteX23" fmla="*/ 485775 w 485784"/>
              <a:gd name="connsiteY23" fmla="*/ 583561 h 60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784" h="607083">
                <a:moveTo>
                  <a:pt x="0" y="12061"/>
                </a:moveTo>
                <a:cubicBezTo>
                  <a:pt x="52615" y="-5477"/>
                  <a:pt x="27417" y="-977"/>
                  <a:pt x="114300" y="7298"/>
                </a:cubicBezTo>
                <a:cubicBezTo>
                  <a:pt x="136973" y="9457"/>
                  <a:pt x="121041" y="14308"/>
                  <a:pt x="142875" y="21586"/>
                </a:cubicBezTo>
                <a:cubicBezTo>
                  <a:pt x="152036" y="24640"/>
                  <a:pt x="161925" y="24761"/>
                  <a:pt x="171450" y="26348"/>
                </a:cubicBezTo>
                <a:cubicBezTo>
                  <a:pt x="176213" y="29523"/>
                  <a:pt x="180618" y="33313"/>
                  <a:pt x="185738" y="35873"/>
                </a:cubicBezTo>
                <a:cubicBezTo>
                  <a:pt x="190228" y="38118"/>
                  <a:pt x="196475" y="37086"/>
                  <a:pt x="200025" y="40636"/>
                </a:cubicBezTo>
                <a:cubicBezTo>
                  <a:pt x="203575" y="44186"/>
                  <a:pt x="202003" y="50746"/>
                  <a:pt x="204788" y="54923"/>
                </a:cubicBezTo>
                <a:cubicBezTo>
                  <a:pt x="208524" y="60527"/>
                  <a:pt x="214763" y="64037"/>
                  <a:pt x="219075" y="69211"/>
                </a:cubicBezTo>
                <a:cubicBezTo>
                  <a:pt x="222739" y="73608"/>
                  <a:pt x="225425" y="78736"/>
                  <a:pt x="228600" y="83498"/>
                </a:cubicBezTo>
                <a:cubicBezTo>
                  <a:pt x="230188" y="91436"/>
                  <a:pt x="230521" y="99732"/>
                  <a:pt x="233363" y="107311"/>
                </a:cubicBezTo>
                <a:cubicBezTo>
                  <a:pt x="235373" y="112670"/>
                  <a:pt x="240878" y="116239"/>
                  <a:pt x="242888" y="121598"/>
                </a:cubicBezTo>
                <a:cubicBezTo>
                  <a:pt x="249676" y="139699"/>
                  <a:pt x="245086" y="147367"/>
                  <a:pt x="252413" y="164461"/>
                </a:cubicBezTo>
                <a:cubicBezTo>
                  <a:pt x="254668" y="169722"/>
                  <a:pt x="258763" y="173986"/>
                  <a:pt x="261938" y="178748"/>
                </a:cubicBezTo>
                <a:cubicBezTo>
                  <a:pt x="263525" y="188273"/>
                  <a:pt x="263925" y="198074"/>
                  <a:pt x="266700" y="207323"/>
                </a:cubicBezTo>
                <a:cubicBezTo>
                  <a:pt x="268740" y="214123"/>
                  <a:pt x="275773" y="219288"/>
                  <a:pt x="276225" y="226373"/>
                </a:cubicBezTo>
                <a:cubicBezTo>
                  <a:pt x="280575" y="294515"/>
                  <a:pt x="278259" y="362934"/>
                  <a:pt x="280988" y="431161"/>
                </a:cubicBezTo>
                <a:cubicBezTo>
                  <a:pt x="281437" y="442377"/>
                  <a:pt x="283226" y="453560"/>
                  <a:pt x="285750" y="464498"/>
                </a:cubicBezTo>
                <a:cubicBezTo>
                  <a:pt x="288008" y="474281"/>
                  <a:pt x="292390" y="483456"/>
                  <a:pt x="295275" y="493073"/>
                </a:cubicBezTo>
                <a:cubicBezTo>
                  <a:pt x="303662" y="521030"/>
                  <a:pt x="294452" y="503744"/>
                  <a:pt x="309563" y="526411"/>
                </a:cubicBezTo>
                <a:cubicBezTo>
                  <a:pt x="311150" y="531173"/>
                  <a:pt x="312348" y="536084"/>
                  <a:pt x="314325" y="540698"/>
                </a:cubicBezTo>
                <a:cubicBezTo>
                  <a:pt x="318434" y="550286"/>
                  <a:pt x="326342" y="565597"/>
                  <a:pt x="333375" y="574036"/>
                </a:cubicBezTo>
                <a:cubicBezTo>
                  <a:pt x="337687" y="579210"/>
                  <a:pt x="341775" y="585052"/>
                  <a:pt x="347663" y="588323"/>
                </a:cubicBezTo>
                <a:cubicBezTo>
                  <a:pt x="356440" y="593199"/>
                  <a:pt x="376238" y="597848"/>
                  <a:pt x="376238" y="597848"/>
                </a:cubicBezTo>
                <a:cubicBezTo>
                  <a:pt x="488947" y="592948"/>
                  <a:pt x="485775" y="629633"/>
                  <a:pt x="485775" y="583561"/>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6792E5BB-75DC-4021-904A-1E88611C7AE1}"/>
              </a:ext>
            </a:extLst>
          </p:cNvPr>
          <p:cNvSpPr/>
          <p:nvPr/>
        </p:nvSpPr>
        <p:spPr>
          <a:xfrm>
            <a:off x="8582025" y="1905000"/>
            <a:ext cx="471488" cy="2343150"/>
          </a:xfrm>
          <a:custGeom>
            <a:avLst/>
            <a:gdLst>
              <a:gd name="connsiteX0" fmla="*/ 0 w 471488"/>
              <a:gd name="connsiteY0" fmla="*/ 0 h 2343150"/>
              <a:gd name="connsiteX1" fmla="*/ 66675 w 471488"/>
              <a:gd name="connsiteY1" fmla="*/ 9525 h 2343150"/>
              <a:gd name="connsiteX2" fmla="*/ 142875 w 471488"/>
              <a:gd name="connsiteY2" fmla="*/ 19050 h 2343150"/>
              <a:gd name="connsiteX3" fmla="*/ 171450 w 471488"/>
              <a:gd name="connsiteY3" fmla="*/ 33338 h 2343150"/>
              <a:gd name="connsiteX4" fmla="*/ 200025 w 471488"/>
              <a:gd name="connsiteY4" fmla="*/ 57150 h 2343150"/>
              <a:gd name="connsiteX5" fmla="*/ 214313 w 471488"/>
              <a:gd name="connsiteY5" fmla="*/ 61913 h 2343150"/>
              <a:gd name="connsiteX6" fmla="*/ 223838 w 471488"/>
              <a:gd name="connsiteY6" fmla="*/ 76200 h 2343150"/>
              <a:gd name="connsiteX7" fmla="*/ 252413 w 471488"/>
              <a:gd name="connsiteY7" fmla="*/ 95250 h 2343150"/>
              <a:gd name="connsiteX8" fmla="*/ 266700 w 471488"/>
              <a:gd name="connsiteY8" fmla="*/ 104775 h 2343150"/>
              <a:gd name="connsiteX9" fmla="*/ 309563 w 471488"/>
              <a:gd name="connsiteY9" fmla="*/ 142875 h 2343150"/>
              <a:gd name="connsiteX10" fmla="*/ 328613 w 471488"/>
              <a:gd name="connsiteY10" fmla="*/ 171450 h 2343150"/>
              <a:gd name="connsiteX11" fmla="*/ 333375 w 471488"/>
              <a:gd name="connsiteY11" fmla="*/ 190500 h 2343150"/>
              <a:gd name="connsiteX12" fmla="*/ 342900 w 471488"/>
              <a:gd name="connsiteY12" fmla="*/ 204788 h 2343150"/>
              <a:gd name="connsiteX13" fmla="*/ 357188 w 471488"/>
              <a:gd name="connsiteY13" fmla="*/ 233363 h 2343150"/>
              <a:gd name="connsiteX14" fmla="*/ 366713 w 471488"/>
              <a:gd name="connsiteY14" fmla="*/ 266700 h 2343150"/>
              <a:gd name="connsiteX15" fmla="*/ 376238 w 471488"/>
              <a:gd name="connsiteY15" fmla="*/ 290513 h 2343150"/>
              <a:gd name="connsiteX16" fmla="*/ 390525 w 471488"/>
              <a:gd name="connsiteY16" fmla="*/ 347663 h 2343150"/>
              <a:gd name="connsiteX17" fmla="*/ 395288 w 471488"/>
              <a:gd name="connsiteY17" fmla="*/ 390525 h 2343150"/>
              <a:gd name="connsiteX18" fmla="*/ 404813 w 471488"/>
              <a:gd name="connsiteY18" fmla="*/ 433388 h 2343150"/>
              <a:gd name="connsiteX19" fmla="*/ 409575 w 471488"/>
              <a:gd name="connsiteY19" fmla="*/ 1352550 h 2343150"/>
              <a:gd name="connsiteX20" fmla="*/ 423863 w 471488"/>
              <a:gd name="connsiteY20" fmla="*/ 1485900 h 2343150"/>
              <a:gd name="connsiteX21" fmla="*/ 428625 w 471488"/>
              <a:gd name="connsiteY21" fmla="*/ 1543050 h 2343150"/>
              <a:gd name="connsiteX22" fmla="*/ 438150 w 471488"/>
              <a:gd name="connsiteY22" fmla="*/ 1562100 h 2343150"/>
              <a:gd name="connsiteX23" fmla="*/ 442913 w 471488"/>
              <a:gd name="connsiteY23" fmla="*/ 1614488 h 2343150"/>
              <a:gd name="connsiteX24" fmla="*/ 452438 w 471488"/>
              <a:gd name="connsiteY24" fmla="*/ 1662113 h 2343150"/>
              <a:gd name="connsiteX25" fmla="*/ 457200 w 471488"/>
              <a:gd name="connsiteY25" fmla="*/ 1714500 h 2343150"/>
              <a:gd name="connsiteX26" fmla="*/ 471488 w 471488"/>
              <a:gd name="connsiteY26" fmla="*/ 1847850 h 2343150"/>
              <a:gd name="connsiteX27" fmla="*/ 461963 w 471488"/>
              <a:gd name="connsiteY27" fmla="*/ 2205038 h 2343150"/>
              <a:gd name="connsiteX28" fmla="*/ 447675 w 471488"/>
              <a:gd name="connsiteY28" fmla="*/ 2286000 h 2343150"/>
              <a:gd name="connsiteX29" fmla="*/ 447675 w 471488"/>
              <a:gd name="connsiteY29" fmla="*/ 234315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1488" h="2343150">
                <a:moveTo>
                  <a:pt x="0" y="0"/>
                </a:moveTo>
                <a:lnTo>
                  <a:pt x="66675" y="9525"/>
                </a:lnTo>
                <a:cubicBezTo>
                  <a:pt x="204811" y="27543"/>
                  <a:pt x="29625" y="2873"/>
                  <a:pt x="142875" y="19050"/>
                </a:cubicBezTo>
                <a:cubicBezTo>
                  <a:pt x="183824" y="46348"/>
                  <a:pt x="132014" y="13619"/>
                  <a:pt x="171450" y="33338"/>
                </a:cubicBezTo>
                <a:cubicBezTo>
                  <a:pt x="202620" y="48924"/>
                  <a:pt x="168420" y="36080"/>
                  <a:pt x="200025" y="57150"/>
                </a:cubicBezTo>
                <a:cubicBezTo>
                  <a:pt x="204202" y="59935"/>
                  <a:pt x="209550" y="60325"/>
                  <a:pt x="214313" y="61913"/>
                </a:cubicBezTo>
                <a:cubicBezTo>
                  <a:pt x="217488" y="66675"/>
                  <a:pt x="219530" y="72431"/>
                  <a:pt x="223838" y="76200"/>
                </a:cubicBezTo>
                <a:cubicBezTo>
                  <a:pt x="232453" y="83738"/>
                  <a:pt x="242888" y="88900"/>
                  <a:pt x="252413" y="95250"/>
                </a:cubicBezTo>
                <a:cubicBezTo>
                  <a:pt x="257175" y="98425"/>
                  <a:pt x="262653" y="100728"/>
                  <a:pt x="266700" y="104775"/>
                </a:cubicBezTo>
                <a:cubicBezTo>
                  <a:pt x="299322" y="137397"/>
                  <a:pt x="284067" y="125878"/>
                  <a:pt x="309563" y="142875"/>
                </a:cubicBezTo>
                <a:cubicBezTo>
                  <a:pt x="324430" y="187481"/>
                  <a:pt x="300075" y="121510"/>
                  <a:pt x="328613" y="171450"/>
                </a:cubicBezTo>
                <a:cubicBezTo>
                  <a:pt x="331860" y="177133"/>
                  <a:pt x="330797" y="184484"/>
                  <a:pt x="333375" y="190500"/>
                </a:cubicBezTo>
                <a:cubicBezTo>
                  <a:pt x="335630" y="195761"/>
                  <a:pt x="340340" y="199668"/>
                  <a:pt x="342900" y="204788"/>
                </a:cubicBezTo>
                <a:cubicBezTo>
                  <a:pt x="362619" y="244224"/>
                  <a:pt x="329890" y="192414"/>
                  <a:pt x="357188" y="233363"/>
                </a:cubicBezTo>
                <a:cubicBezTo>
                  <a:pt x="360943" y="248385"/>
                  <a:pt x="361586" y="253028"/>
                  <a:pt x="366713" y="266700"/>
                </a:cubicBezTo>
                <a:cubicBezTo>
                  <a:pt x="369715" y="274705"/>
                  <a:pt x="373826" y="282311"/>
                  <a:pt x="376238" y="290513"/>
                </a:cubicBezTo>
                <a:cubicBezTo>
                  <a:pt x="381779" y="309351"/>
                  <a:pt x="390525" y="347663"/>
                  <a:pt x="390525" y="347663"/>
                </a:cubicBezTo>
                <a:cubicBezTo>
                  <a:pt x="392113" y="361950"/>
                  <a:pt x="392925" y="376345"/>
                  <a:pt x="395288" y="390525"/>
                </a:cubicBezTo>
                <a:cubicBezTo>
                  <a:pt x="397694" y="404962"/>
                  <a:pt x="404596" y="418753"/>
                  <a:pt x="404813" y="433388"/>
                </a:cubicBezTo>
                <a:cubicBezTo>
                  <a:pt x="409363" y="739746"/>
                  <a:pt x="406685" y="1046172"/>
                  <a:pt x="409575" y="1352550"/>
                </a:cubicBezTo>
                <a:cubicBezTo>
                  <a:pt x="410365" y="1436314"/>
                  <a:pt x="410083" y="1423893"/>
                  <a:pt x="423863" y="1485900"/>
                </a:cubicBezTo>
                <a:cubicBezTo>
                  <a:pt x="425450" y="1504950"/>
                  <a:pt x="425102" y="1524261"/>
                  <a:pt x="428625" y="1543050"/>
                </a:cubicBezTo>
                <a:cubicBezTo>
                  <a:pt x="429933" y="1550028"/>
                  <a:pt x="436758" y="1555138"/>
                  <a:pt x="438150" y="1562100"/>
                </a:cubicBezTo>
                <a:cubicBezTo>
                  <a:pt x="441589" y="1579294"/>
                  <a:pt x="440433" y="1597130"/>
                  <a:pt x="442913" y="1614488"/>
                </a:cubicBezTo>
                <a:cubicBezTo>
                  <a:pt x="445203" y="1630515"/>
                  <a:pt x="449263" y="1646238"/>
                  <a:pt x="452438" y="1662113"/>
                </a:cubicBezTo>
                <a:cubicBezTo>
                  <a:pt x="454025" y="1679575"/>
                  <a:pt x="455411" y="1697057"/>
                  <a:pt x="457200" y="1714500"/>
                </a:cubicBezTo>
                <a:cubicBezTo>
                  <a:pt x="461761" y="1758971"/>
                  <a:pt x="471488" y="1847850"/>
                  <a:pt x="471488" y="1847850"/>
                </a:cubicBezTo>
                <a:cubicBezTo>
                  <a:pt x="468313" y="1966913"/>
                  <a:pt x="466164" y="2086007"/>
                  <a:pt x="461963" y="2205038"/>
                </a:cubicBezTo>
                <a:cubicBezTo>
                  <a:pt x="455689" y="2382787"/>
                  <a:pt x="461844" y="2151393"/>
                  <a:pt x="447675" y="2286000"/>
                </a:cubicBezTo>
                <a:cubicBezTo>
                  <a:pt x="445681" y="2304945"/>
                  <a:pt x="447675" y="2324100"/>
                  <a:pt x="447675" y="234315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icture containing loudspeaker&#10;&#10;Description automatically generated">
            <a:extLst>
              <a:ext uri="{FF2B5EF4-FFF2-40B4-BE49-F238E27FC236}">
                <a16:creationId xmlns:a16="http://schemas.microsoft.com/office/drawing/2014/main" id="{0BC620F3-12B1-4BBB-B391-3CED394A573A}"/>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02731" y="3897540"/>
            <a:ext cx="1766276" cy="1766276"/>
          </a:xfrm>
          <a:prstGeom prst="rect">
            <a:avLst/>
          </a:prstGeom>
        </p:spPr>
      </p:pic>
      <p:pic>
        <p:nvPicPr>
          <p:cNvPr id="36" name="Picture 35">
            <a:extLst>
              <a:ext uri="{FF2B5EF4-FFF2-40B4-BE49-F238E27FC236}">
                <a16:creationId xmlns:a16="http://schemas.microsoft.com/office/drawing/2014/main" id="{AD48C6F3-358E-4D79-A13F-BE9811DBEAA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69007" y="4154048"/>
            <a:ext cx="696152" cy="935608"/>
          </a:xfrm>
          <a:prstGeom prst="rect">
            <a:avLst/>
          </a:prstGeom>
        </p:spPr>
      </p:pic>
      <p:pic>
        <p:nvPicPr>
          <p:cNvPr id="40" name="Picture 39" descr="Graphical user interface, diagram&#10;&#10;Description automatically generated">
            <a:extLst>
              <a:ext uri="{FF2B5EF4-FFF2-40B4-BE49-F238E27FC236}">
                <a16:creationId xmlns:a16="http://schemas.microsoft.com/office/drawing/2014/main" id="{B546F2A7-C022-4FF0-8484-CBDE00712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896" y="1609993"/>
            <a:ext cx="6876160" cy="3767137"/>
          </a:xfrm>
          <a:prstGeom prst="rect">
            <a:avLst/>
          </a:prstGeom>
        </p:spPr>
      </p:pic>
      <p:sp>
        <p:nvSpPr>
          <p:cNvPr id="41" name="Freeform: Shape 40">
            <a:extLst>
              <a:ext uri="{FF2B5EF4-FFF2-40B4-BE49-F238E27FC236}">
                <a16:creationId xmlns:a16="http://schemas.microsoft.com/office/drawing/2014/main" id="{BACC4409-1142-4E89-9156-2C757A129168}"/>
              </a:ext>
            </a:extLst>
          </p:cNvPr>
          <p:cNvSpPr/>
          <p:nvPr/>
        </p:nvSpPr>
        <p:spPr>
          <a:xfrm>
            <a:off x="6967538" y="1819275"/>
            <a:ext cx="1000125" cy="1652588"/>
          </a:xfrm>
          <a:custGeom>
            <a:avLst/>
            <a:gdLst>
              <a:gd name="connsiteX0" fmla="*/ 0 w 1000125"/>
              <a:gd name="connsiteY0" fmla="*/ 1652588 h 1652588"/>
              <a:gd name="connsiteX1" fmla="*/ 23812 w 1000125"/>
              <a:gd name="connsiteY1" fmla="*/ 1647825 h 1652588"/>
              <a:gd name="connsiteX2" fmla="*/ 38100 w 1000125"/>
              <a:gd name="connsiteY2" fmla="*/ 1638300 h 1652588"/>
              <a:gd name="connsiteX3" fmla="*/ 57150 w 1000125"/>
              <a:gd name="connsiteY3" fmla="*/ 1633538 h 1652588"/>
              <a:gd name="connsiteX4" fmla="*/ 90487 w 1000125"/>
              <a:gd name="connsiteY4" fmla="*/ 1619250 h 1652588"/>
              <a:gd name="connsiteX5" fmla="*/ 133350 w 1000125"/>
              <a:gd name="connsiteY5" fmla="*/ 1604963 h 1652588"/>
              <a:gd name="connsiteX6" fmla="*/ 152400 w 1000125"/>
              <a:gd name="connsiteY6" fmla="*/ 1595438 h 1652588"/>
              <a:gd name="connsiteX7" fmla="*/ 166687 w 1000125"/>
              <a:gd name="connsiteY7" fmla="*/ 1585913 h 1652588"/>
              <a:gd name="connsiteX8" fmla="*/ 195262 w 1000125"/>
              <a:gd name="connsiteY8" fmla="*/ 1581150 h 1652588"/>
              <a:gd name="connsiteX9" fmla="*/ 223837 w 1000125"/>
              <a:gd name="connsiteY9" fmla="*/ 1566863 h 1652588"/>
              <a:gd name="connsiteX10" fmla="*/ 238125 w 1000125"/>
              <a:gd name="connsiteY10" fmla="*/ 1557338 h 1652588"/>
              <a:gd name="connsiteX11" fmla="*/ 252412 w 1000125"/>
              <a:gd name="connsiteY11" fmla="*/ 1552575 h 1652588"/>
              <a:gd name="connsiteX12" fmla="*/ 280987 w 1000125"/>
              <a:gd name="connsiteY12" fmla="*/ 1533525 h 1652588"/>
              <a:gd name="connsiteX13" fmla="*/ 290512 w 1000125"/>
              <a:gd name="connsiteY13" fmla="*/ 1519238 h 1652588"/>
              <a:gd name="connsiteX14" fmla="*/ 300037 w 1000125"/>
              <a:gd name="connsiteY14" fmla="*/ 1495425 h 1652588"/>
              <a:gd name="connsiteX15" fmla="*/ 314325 w 1000125"/>
              <a:gd name="connsiteY15" fmla="*/ 1481138 h 1652588"/>
              <a:gd name="connsiteX16" fmla="*/ 319087 w 1000125"/>
              <a:gd name="connsiteY16" fmla="*/ 1447800 h 1652588"/>
              <a:gd name="connsiteX17" fmla="*/ 338137 w 1000125"/>
              <a:gd name="connsiteY17" fmla="*/ 1409700 h 1652588"/>
              <a:gd name="connsiteX18" fmla="*/ 333375 w 1000125"/>
              <a:gd name="connsiteY18" fmla="*/ 1133475 h 1652588"/>
              <a:gd name="connsiteX19" fmla="*/ 323850 w 1000125"/>
              <a:gd name="connsiteY19" fmla="*/ 1100138 h 1652588"/>
              <a:gd name="connsiteX20" fmla="*/ 309562 w 1000125"/>
              <a:gd name="connsiteY20" fmla="*/ 1028700 h 1652588"/>
              <a:gd name="connsiteX21" fmla="*/ 304800 w 1000125"/>
              <a:gd name="connsiteY21" fmla="*/ 966788 h 1652588"/>
              <a:gd name="connsiteX22" fmla="*/ 295275 w 1000125"/>
              <a:gd name="connsiteY22" fmla="*/ 923925 h 1652588"/>
              <a:gd name="connsiteX23" fmla="*/ 285750 w 1000125"/>
              <a:gd name="connsiteY23" fmla="*/ 800100 h 1652588"/>
              <a:gd name="connsiteX24" fmla="*/ 276225 w 1000125"/>
              <a:gd name="connsiteY24" fmla="*/ 733425 h 1652588"/>
              <a:gd name="connsiteX25" fmla="*/ 280987 w 1000125"/>
              <a:gd name="connsiteY25" fmla="*/ 376238 h 1652588"/>
              <a:gd name="connsiteX26" fmla="*/ 290512 w 1000125"/>
              <a:gd name="connsiteY26" fmla="*/ 319088 h 1652588"/>
              <a:gd name="connsiteX27" fmla="*/ 304800 w 1000125"/>
              <a:gd name="connsiteY27" fmla="*/ 304800 h 1652588"/>
              <a:gd name="connsiteX28" fmla="*/ 314325 w 1000125"/>
              <a:gd name="connsiteY28" fmla="*/ 285750 h 1652588"/>
              <a:gd name="connsiteX29" fmla="*/ 333375 w 1000125"/>
              <a:gd name="connsiteY29" fmla="*/ 257175 h 1652588"/>
              <a:gd name="connsiteX30" fmla="*/ 352425 w 1000125"/>
              <a:gd name="connsiteY30" fmla="*/ 228600 h 1652588"/>
              <a:gd name="connsiteX31" fmla="*/ 376237 w 1000125"/>
              <a:gd name="connsiteY31" fmla="*/ 195263 h 1652588"/>
              <a:gd name="connsiteX32" fmla="*/ 381000 w 1000125"/>
              <a:gd name="connsiteY32" fmla="*/ 180975 h 1652588"/>
              <a:gd name="connsiteX33" fmla="*/ 395287 w 1000125"/>
              <a:gd name="connsiteY33" fmla="*/ 171450 h 1652588"/>
              <a:gd name="connsiteX34" fmla="*/ 423862 w 1000125"/>
              <a:gd name="connsiteY34" fmla="*/ 142875 h 1652588"/>
              <a:gd name="connsiteX35" fmla="*/ 438150 w 1000125"/>
              <a:gd name="connsiteY35" fmla="*/ 128588 h 1652588"/>
              <a:gd name="connsiteX36" fmla="*/ 447675 w 1000125"/>
              <a:gd name="connsiteY36" fmla="*/ 114300 h 1652588"/>
              <a:gd name="connsiteX37" fmla="*/ 461962 w 1000125"/>
              <a:gd name="connsiteY37" fmla="*/ 109538 h 1652588"/>
              <a:gd name="connsiteX38" fmla="*/ 490537 w 1000125"/>
              <a:gd name="connsiteY38" fmla="*/ 90488 h 1652588"/>
              <a:gd name="connsiteX39" fmla="*/ 504825 w 1000125"/>
              <a:gd name="connsiteY39" fmla="*/ 80963 h 1652588"/>
              <a:gd name="connsiteX40" fmla="*/ 519112 w 1000125"/>
              <a:gd name="connsiteY40" fmla="*/ 66675 h 1652588"/>
              <a:gd name="connsiteX41" fmla="*/ 538162 w 1000125"/>
              <a:gd name="connsiteY41" fmla="*/ 61913 h 1652588"/>
              <a:gd name="connsiteX42" fmla="*/ 552450 w 1000125"/>
              <a:gd name="connsiteY42" fmla="*/ 52388 h 1652588"/>
              <a:gd name="connsiteX43" fmla="*/ 614362 w 1000125"/>
              <a:gd name="connsiteY43" fmla="*/ 33338 h 1652588"/>
              <a:gd name="connsiteX44" fmla="*/ 647700 w 1000125"/>
              <a:gd name="connsiteY44" fmla="*/ 19050 h 1652588"/>
              <a:gd name="connsiteX45" fmla="*/ 661987 w 1000125"/>
              <a:gd name="connsiteY45" fmla="*/ 14288 h 1652588"/>
              <a:gd name="connsiteX46" fmla="*/ 700087 w 1000125"/>
              <a:gd name="connsiteY46" fmla="*/ 0 h 1652588"/>
              <a:gd name="connsiteX47" fmla="*/ 857250 w 1000125"/>
              <a:gd name="connsiteY47" fmla="*/ 9525 h 1652588"/>
              <a:gd name="connsiteX48" fmla="*/ 885825 w 1000125"/>
              <a:gd name="connsiteY48" fmla="*/ 14288 h 1652588"/>
              <a:gd name="connsiteX49" fmla="*/ 900112 w 1000125"/>
              <a:gd name="connsiteY49" fmla="*/ 23813 h 1652588"/>
              <a:gd name="connsiteX50" fmla="*/ 914400 w 1000125"/>
              <a:gd name="connsiteY50" fmla="*/ 28575 h 1652588"/>
              <a:gd name="connsiteX51" fmla="*/ 947737 w 1000125"/>
              <a:gd name="connsiteY51" fmla="*/ 42863 h 1652588"/>
              <a:gd name="connsiteX52" fmla="*/ 1000125 w 1000125"/>
              <a:gd name="connsiteY52" fmla="*/ 42863 h 165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25" h="1652588">
                <a:moveTo>
                  <a:pt x="0" y="1652588"/>
                </a:moveTo>
                <a:cubicBezTo>
                  <a:pt x="7937" y="1651000"/>
                  <a:pt x="16233" y="1650667"/>
                  <a:pt x="23812" y="1647825"/>
                </a:cubicBezTo>
                <a:cubicBezTo>
                  <a:pt x="29171" y="1645815"/>
                  <a:pt x="32839" y="1640555"/>
                  <a:pt x="38100" y="1638300"/>
                </a:cubicBezTo>
                <a:cubicBezTo>
                  <a:pt x="44116" y="1635722"/>
                  <a:pt x="50800" y="1635125"/>
                  <a:pt x="57150" y="1633538"/>
                </a:cubicBezTo>
                <a:cubicBezTo>
                  <a:pt x="82260" y="1616797"/>
                  <a:pt x="59735" y="1629501"/>
                  <a:pt x="90487" y="1619250"/>
                </a:cubicBezTo>
                <a:cubicBezTo>
                  <a:pt x="144274" y="1601321"/>
                  <a:pt x="87710" y="1616372"/>
                  <a:pt x="133350" y="1604963"/>
                </a:cubicBezTo>
                <a:cubicBezTo>
                  <a:pt x="139700" y="1601788"/>
                  <a:pt x="146236" y="1598960"/>
                  <a:pt x="152400" y="1595438"/>
                </a:cubicBezTo>
                <a:cubicBezTo>
                  <a:pt x="157370" y="1592598"/>
                  <a:pt x="161257" y="1587723"/>
                  <a:pt x="166687" y="1585913"/>
                </a:cubicBezTo>
                <a:cubicBezTo>
                  <a:pt x="175848" y="1582859"/>
                  <a:pt x="185737" y="1582738"/>
                  <a:pt x="195262" y="1581150"/>
                </a:cubicBezTo>
                <a:cubicBezTo>
                  <a:pt x="236211" y="1553852"/>
                  <a:pt x="184401" y="1586580"/>
                  <a:pt x="223837" y="1566863"/>
                </a:cubicBezTo>
                <a:cubicBezTo>
                  <a:pt x="228957" y="1564303"/>
                  <a:pt x="233005" y="1559898"/>
                  <a:pt x="238125" y="1557338"/>
                </a:cubicBezTo>
                <a:cubicBezTo>
                  <a:pt x="242615" y="1555093"/>
                  <a:pt x="248024" y="1555013"/>
                  <a:pt x="252412" y="1552575"/>
                </a:cubicBezTo>
                <a:cubicBezTo>
                  <a:pt x="262419" y="1547015"/>
                  <a:pt x="280987" y="1533525"/>
                  <a:pt x="280987" y="1533525"/>
                </a:cubicBezTo>
                <a:cubicBezTo>
                  <a:pt x="284162" y="1528763"/>
                  <a:pt x="287952" y="1524357"/>
                  <a:pt x="290512" y="1519238"/>
                </a:cubicBezTo>
                <a:cubicBezTo>
                  <a:pt x="294335" y="1511591"/>
                  <a:pt x="295506" y="1502675"/>
                  <a:pt x="300037" y="1495425"/>
                </a:cubicBezTo>
                <a:cubicBezTo>
                  <a:pt x="303607" y="1489714"/>
                  <a:pt x="309562" y="1485900"/>
                  <a:pt x="314325" y="1481138"/>
                </a:cubicBezTo>
                <a:cubicBezTo>
                  <a:pt x="315912" y="1470025"/>
                  <a:pt x="316365" y="1458690"/>
                  <a:pt x="319087" y="1447800"/>
                </a:cubicBezTo>
                <a:cubicBezTo>
                  <a:pt x="323747" y="1429161"/>
                  <a:pt x="328551" y="1424079"/>
                  <a:pt x="338137" y="1409700"/>
                </a:cubicBezTo>
                <a:cubicBezTo>
                  <a:pt x="336550" y="1317625"/>
                  <a:pt x="337621" y="1225466"/>
                  <a:pt x="333375" y="1133475"/>
                </a:cubicBezTo>
                <a:cubicBezTo>
                  <a:pt x="332842" y="1121930"/>
                  <a:pt x="326117" y="1111471"/>
                  <a:pt x="323850" y="1100138"/>
                </a:cubicBezTo>
                <a:cubicBezTo>
                  <a:pt x="305260" y="1007194"/>
                  <a:pt x="333794" y="1113513"/>
                  <a:pt x="309562" y="1028700"/>
                </a:cubicBezTo>
                <a:cubicBezTo>
                  <a:pt x="307975" y="1008063"/>
                  <a:pt x="307597" y="987297"/>
                  <a:pt x="304800" y="966788"/>
                </a:cubicBezTo>
                <a:cubicBezTo>
                  <a:pt x="302823" y="952286"/>
                  <a:pt x="296937" y="938467"/>
                  <a:pt x="295275" y="923925"/>
                </a:cubicBezTo>
                <a:cubicBezTo>
                  <a:pt x="290575" y="882796"/>
                  <a:pt x="289869" y="841291"/>
                  <a:pt x="285750" y="800100"/>
                </a:cubicBezTo>
                <a:cubicBezTo>
                  <a:pt x="283516" y="777761"/>
                  <a:pt x="279400" y="755650"/>
                  <a:pt x="276225" y="733425"/>
                </a:cubicBezTo>
                <a:cubicBezTo>
                  <a:pt x="277812" y="614363"/>
                  <a:pt x="278084" y="495276"/>
                  <a:pt x="280987" y="376238"/>
                </a:cubicBezTo>
                <a:cubicBezTo>
                  <a:pt x="281001" y="375648"/>
                  <a:pt x="287798" y="324515"/>
                  <a:pt x="290512" y="319088"/>
                </a:cubicBezTo>
                <a:cubicBezTo>
                  <a:pt x="293524" y="313064"/>
                  <a:pt x="300885" y="310281"/>
                  <a:pt x="304800" y="304800"/>
                </a:cubicBezTo>
                <a:cubicBezTo>
                  <a:pt x="308927" y="299023"/>
                  <a:pt x="311150" y="292100"/>
                  <a:pt x="314325" y="285750"/>
                </a:cubicBezTo>
                <a:cubicBezTo>
                  <a:pt x="324236" y="246103"/>
                  <a:pt x="310352" y="283486"/>
                  <a:pt x="333375" y="257175"/>
                </a:cubicBezTo>
                <a:cubicBezTo>
                  <a:pt x="340913" y="248560"/>
                  <a:pt x="345557" y="237758"/>
                  <a:pt x="352425" y="228600"/>
                </a:cubicBezTo>
                <a:cubicBezTo>
                  <a:pt x="355658" y="224289"/>
                  <a:pt x="372756" y="202224"/>
                  <a:pt x="376237" y="195263"/>
                </a:cubicBezTo>
                <a:cubicBezTo>
                  <a:pt x="378482" y="190773"/>
                  <a:pt x="377864" y="184895"/>
                  <a:pt x="381000" y="180975"/>
                </a:cubicBezTo>
                <a:cubicBezTo>
                  <a:pt x="384576" y="176506"/>
                  <a:pt x="391009" y="175253"/>
                  <a:pt x="395287" y="171450"/>
                </a:cubicBezTo>
                <a:cubicBezTo>
                  <a:pt x="405355" y="162501"/>
                  <a:pt x="414337" y="152400"/>
                  <a:pt x="423862" y="142875"/>
                </a:cubicBezTo>
                <a:cubicBezTo>
                  <a:pt x="428625" y="138113"/>
                  <a:pt x="434414" y="134192"/>
                  <a:pt x="438150" y="128588"/>
                </a:cubicBezTo>
                <a:cubicBezTo>
                  <a:pt x="441325" y="123825"/>
                  <a:pt x="443205" y="117876"/>
                  <a:pt x="447675" y="114300"/>
                </a:cubicBezTo>
                <a:cubicBezTo>
                  <a:pt x="451595" y="111164"/>
                  <a:pt x="457200" y="111125"/>
                  <a:pt x="461962" y="109538"/>
                </a:cubicBezTo>
                <a:lnTo>
                  <a:pt x="490537" y="90488"/>
                </a:lnTo>
                <a:cubicBezTo>
                  <a:pt x="495300" y="87313"/>
                  <a:pt x="500778" y="85011"/>
                  <a:pt x="504825" y="80963"/>
                </a:cubicBezTo>
                <a:cubicBezTo>
                  <a:pt x="509587" y="76200"/>
                  <a:pt x="513264" y="70017"/>
                  <a:pt x="519112" y="66675"/>
                </a:cubicBezTo>
                <a:cubicBezTo>
                  <a:pt x="524795" y="63428"/>
                  <a:pt x="531812" y="63500"/>
                  <a:pt x="538162" y="61913"/>
                </a:cubicBezTo>
                <a:cubicBezTo>
                  <a:pt x="542925" y="58738"/>
                  <a:pt x="547166" y="54590"/>
                  <a:pt x="552450" y="52388"/>
                </a:cubicBezTo>
                <a:cubicBezTo>
                  <a:pt x="591433" y="36145"/>
                  <a:pt x="585086" y="41703"/>
                  <a:pt x="614362" y="33338"/>
                </a:cubicBezTo>
                <a:cubicBezTo>
                  <a:pt x="636698" y="26957"/>
                  <a:pt x="622304" y="29934"/>
                  <a:pt x="647700" y="19050"/>
                </a:cubicBezTo>
                <a:cubicBezTo>
                  <a:pt x="652314" y="17073"/>
                  <a:pt x="657287" y="16051"/>
                  <a:pt x="661987" y="14288"/>
                </a:cubicBezTo>
                <a:cubicBezTo>
                  <a:pt x="707573" y="-2806"/>
                  <a:pt x="667642" y="10817"/>
                  <a:pt x="700087" y="0"/>
                </a:cubicBezTo>
                <a:lnTo>
                  <a:pt x="857250" y="9525"/>
                </a:lnTo>
                <a:cubicBezTo>
                  <a:pt x="866878" y="10266"/>
                  <a:pt x="876664" y="11234"/>
                  <a:pt x="885825" y="14288"/>
                </a:cubicBezTo>
                <a:cubicBezTo>
                  <a:pt x="891255" y="16098"/>
                  <a:pt x="894993" y="21253"/>
                  <a:pt x="900112" y="23813"/>
                </a:cubicBezTo>
                <a:cubicBezTo>
                  <a:pt x="904602" y="26058"/>
                  <a:pt x="909786" y="26598"/>
                  <a:pt x="914400" y="28575"/>
                </a:cubicBezTo>
                <a:cubicBezTo>
                  <a:pt x="920843" y="31336"/>
                  <a:pt x="938804" y="42225"/>
                  <a:pt x="947737" y="42863"/>
                </a:cubicBezTo>
                <a:cubicBezTo>
                  <a:pt x="965155" y="44107"/>
                  <a:pt x="982662" y="42863"/>
                  <a:pt x="1000125" y="42863"/>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481E759C-5A41-44DC-8FD3-C1D1CB3A49FD}"/>
              </a:ext>
            </a:extLst>
          </p:cNvPr>
          <p:cNvSpPr/>
          <p:nvPr/>
        </p:nvSpPr>
        <p:spPr>
          <a:xfrm>
            <a:off x="6972300" y="2000168"/>
            <a:ext cx="990600" cy="1566945"/>
          </a:xfrm>
          <a:custGeom>
            <a:avLst/>
            <a:gdLst>
              <a:gd name="connsiteX0" fmla="*/ 0 w 990600"/>
              <a:gd name="connsiteY0" fmla="*/ 1566945 h 1566945"/>
              <a:gd name="connsiteX1" fmla="*/ 200025 w 990600"/>
              <a:gd name="connsiteY1" fmla="*/ 1490745 h 1566945"/>
              <a:gd name="connsiteX2" fmla="*/ 219075 w 990600"/>
              <a:gd name="connsiteY2" fmla="*/ 1476457 h 1566945"/>
              <a:gd name="connsiteX3" fmla="*/ 261938 w 990600"/>
              <a:gd name="connsiteY3" fmla="*/ 1462170 h 1566945"/>
              <a:gd name="connsiteX4" fmla="*/ 276225 w 990600"/>
              <a:gd name="connsiteY4" fmla="*/ 1457407 h 1566945"/>
              <a:gd name="connsiteX5" fmla="*/ 290513 w 990600"/>
              <a:gd name="connsiteY5" fmla="*/ 1447882 h 1566945"/>
              <a:gd name="connsiteX6" fmla="*/ 319088 w 990600"/>
              <a:gd name="connsiteY6" fmla="*/ 1443120 h 1566945"/>
              <a:gd name="connsiteX7" fmla="*/ 352425 w 990600"/>
              <a:gd name="connsiteY7" fmla="*/ 1428832 h 1566945"/>
              <a:gd name="connsiteX8" fmla="*/ 366713 w 990600"/>
              <a:gd name="connsiteY8" fmla="*/ 1419307 h 1566945"/>
              <a:gd name="connsiteX9" fmla="*/ 385763 w 990600"/>
              <a:gd name="connsiteY9" fmla="*/ 1414545 h 1566945"/>
              <a:gd name="connsiteX10" fmla="*/ 400050 w 990600"/>
              <a:gd name="connsiteY10" fmla="*/ 1409782 h 1566945"/>
              <a:gd name="connsiteX11" fmla="*/ 414338 w 990600"/>
              <a:gd name="connsiteY11" fmla="*/ 1395495 h 1566945"/>
              <a:gd name="connsiteX12" fmla="*/ 423863 w 990600"/>
              <a:gd name="connsiteY12" fmla="*/ 1381207 h 1566945"/>
              <a:gd name="connsiteX13" fmla="*/ 452438 w 990600"/>
              <a:gd name="connsiteY13" fmla="*/ 1362157 h 1566945"/>
              <a:gd name="connsiteX14" fmla="*/ 490538 w 990600"/>
              <a:gd name="connsiteY14" fmla="*/ 1324057 h 1566945"/>
              <a:gd name="connsiteX15" fmla="*/ 514350 w 990600"/>
              <a:gd name="connsiteY15" fmla="*/ 1285957 h 1566945"/>
              <a:gd name="connsiteX16" fmla="*/ 523875 w 990600"/>
              <a:gd name="connsiteY16" fmla="*/ 1271670 h 1566945"/>
              <a:gd name="connsiteX17" fmla="*/ 538163 w 990600"/>
              <a:gd name="connsiteY17" fmla="*/ 1257382 h 1566945"/>
              <a:gd name="connsiteX18" fmla="*/ 557213 w 990600"/>
              <a:gd name="connsiteY18" fmla="*/ 1195470 h 1566945"/>
              <a:gd name="connsiteX19" fmla="*/ 566738 w 990600"/>
              <a:gd name="connsiteY19" fmla="*/ 1176420 h 1566945"/>
              <a:gd name="connsiteX20" fmla="*/ 581025 w 990600"/>
              <a:gd name="connsiteY20" fmla="*/ 1114507 h 1566945"/>
              <a:gd name="connsiteX21" fmla="*/ 595313 w 990600"/>
              <a:gd name="connsiteY21" fmla="*/ 1095457 h 1566945"/>
              <a:gd name="connsiteX22" fmla="*/ 609600 w 990600"/>
              <a:gd name="connsiteY22" fmla="*/ 1038307 h 1566945"/>
              <a:gd name="connsiteX23" fmla="*/ 619125 w 990600"/>
              <a:gd name="connsiteY23" fmla="*/ 1004970 h 1566945"/>
              <a:gd name="connsiteX24" fmla="*/ 628650 w 990600"/>
              <a:gd name="connsiteY24" fmla="*/ 990682 h 1566945"/>
              <a:gd name="connsiteX25" fmla="*/ 633413 w 990600"/>
              <a:gd name="connsiteY25" fmla="*/ 943057 h 1566945"/>
              <a:gd name="connsiteX26" fmla="*/ 652463 w 990600"/>
              <a:gd name="connsiteY26" fmla="*/ 838282 h 1566945"/>
              <a:gd name="connsiteX27" fmla="*/ 647700 w 990600"/>
              <a:gd name="connsiteY27" fmla="*/ 481095 h 1566945"/>
              <a:gd name="connsiteX28" fmla="*/ 633413 w 990600"/>
              <a:gd name="connsiteY28" fmla="*/ 400132 h 1566945"/>
              <a:gd name="connsiteX29" fmla="*/ 619125 w 990600"/>
              <a:gd name="connsiteY29" fmla="*/ 323932 h 1566945"/>
              <a:gd name="connsiteX30" fmla="*/ 619125 w 990600"/>
              <a:gd name="connsiteY30" fmla="*/ 162007 h 1566945"/>
              <a:gd name="connsiteX31" fmla="*/ 638175 w 990600"/>
              <a:gd name="connsiteY31" fmla="*/ 119145 h 1566945"/>
              <a:gd name="connsiteX32" fmla="*/ 666750 w 990600"/>
              <a:gd name="connsiteY32" fmla="*/ 100095 h 1566945"/>
              <a:gd name="connsiteX33" fmla="*/ 671513 w 990600"/>
              <a:gd name="connsiteY33" fmla="*/ 85807 h 1566945"/>
              <a:gd name="connsiteX34" fmla="*/ 685800 w 990600"/>
              <a:gd name="connsiteY34" fmla="*/ 81045 h 1566945"/>
              <a:gd name="connsiteX35" fmla="*/ 700088 w 990600"/>
              <a:gd name="connsiteY35" fmla="*/ 71520 h 1566945"/>
              <a:gd name="connsiteX36" fmla="*/ 719138 w 990600"/>
              <a:gd name="connsiteY36" fmla="*/ 61995 h 1566945"/>
              <a:gd name="connsiteX37" fmla="*/ 733425 w 990600"/>
              <a:gd name="connsiteY37" fmla="*/ 52470 h 1566945"/>
              <a:gd name="connsiteX38" fmla="*/ 747713 w 990600"/>
              <a:gd name="connsiteY38" fmla="*/ 47707 h 1566945"/>
              <a:gd name="connsiteX39" fmla="*/ 766763 w 990600"/>
              <a:gd name="connsiteY39" fmla="*/ 38182 h 1566945"/>
              <a:gd name="connsiteX40" fmla="*/ 809625 w 990600"/>
              <a:gd name="connsiteY40" fmla="*/ 28657 h 1566945"/>
              <a:gd name="connsiteX41" fmla="*/ 862013 w 990600"/>
              <a:gd name="connsiteY41" fmla="*/ 14370 h 1566945"/>
              <a:gd name="connsiteX42" fmla="*/ 909638 w 990600"/>
              <a:gd name="connsiteY42" fmla="*/ 4845 h 1566945"/>
              <a:gd name="connsiteX43" fmla="*/ 990600 w 990600"/>
              <a:gd name="connsiteY43" fmla="*/ 82 h 15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90600" h="1566945">
                <a:moveTo>
                  <a:pt x="0" y="1566945"/>
                </a:moveTo>
                <a:cubicBezTo>
                  <a:pt x="66675" y="1541545"/>
                  <a:pt x="134080" y="1517983"/>
                  <a:pt x="200025" y="1490745"/>
                </a:cubicBezTo>
                <a:cubicBezTo>
                  <a:pt x="207361" y="1487715"/>
                  <a:pt x="212136" y="1480312"/>
                  <a:pt x="219075" y="1476457"/>
                </a:cubicBezTo>
                <a:cubicBezTo>
                  <a:pt x="236464" y="1466796"/>
                  <a:pt x="244165" y="1467248"/>
                  <a:pt x="261938" y="1462170"/>
                </a:cubicBezTo>
                <a:cubicBezTo>
                  <a:pt x="266765" y="1460791"/>
                  <a:pt x="271735" y="1459652"/>
                  <a:pt x="276225" y="1457407"/>
                </a:cubicBezTo>
                <a:cubicBezTo>
                  <a:pt x="281345" y="1454847"/>
                  <a:pt x="285083" y="1449692"/>
                  <a:pt x="290513" y="1447882"/>
                </a:cubicBezTo>
                <a:cubicBezTo>
                  <a:pt x="299674" y="1444829"/>
                  <a:pt x="309563" y="1444707"/>
                  <a:pt x="319088" y="1443120"/>
                </a:cubicBezTo>
                <a:cubicBezTo>
                  <a:pt x="354954" y="1419209"/>
                  <a:pt x="309373" y="1447283"/>
                  <a:pt x="352425" y="1428832"/>
                </a:cubicBezTo>
                <a:cubicBezTo>
                  <a:pt x="357686" y="1426577"/>
                  <a:pt x="361452" y="1421562"/>
                  <a:pt x="366713" y="1419307"/>
                </a:cubicBezTo>
                <a:cubicBezTo>
                  <a:pt x="372729" y="1416729"/>
                  <a:pt x="379469" y="1416343"/>
                  <a:pt x="385763" y="1414545"/>
                </a:cubicBezTo>
                <a:cubicBezTo>
                  <a:pt x="390590" y="1413166"/>
                  <a:pt x="395288" y="1411370"/>
                  <a:pt x="400050" y="1409782"/>
                </a:cubicBezTo>
                <a:cubicBezTo>
                  <a:pt x="404813" y="1405020"/>
                  <a:pt x="410026" y="1400669"/>
                  <a:pt x="414338" y="1395495"/>
                </a:cubicBezTo>
                <a:cubicBezTo>
                  <a:pt x="418002" y="1391098"/>
                  <a:pt x="419555" y="1384976"/>
                  <a:pt x="423863" y="1381207"/>
                </a:cubicBezTo>
                <a:cubicBezTo>
                  <a:pt x="432478" y="1373669"/>
                  <a:pt x="444343" y="1370252"/>
                  <a:pt x="452438" y="1362157"/>
                </a:cubicBezTo>
                <a:lnTo>
                  <a:pt x="490538" y="1324057"/>
                </a:lnTo>
                <a:cubicBezTo>
                  <a:pt x="501873" y="1290052"/>
                  <a:pt x="491709" y="1301051"/>
                  <a:pt x="514350" y="1285957"/>
                </a:cubicBezTo>
                <a:cubicBezTo>
                  <a:pt x="517525" y="1281195"/>
                  <a:pt x="520211" y="1276067"/>
                  <a:pt x="523875" y="1271670"/>
                </a:cubicBezTo>
                <a:cubicBezTo>
                  <a:pt x="528187" y="1266496"/>
                  <a:pt x="535151" y="1263406"/>
                  <a:pt x="538163" y="1257382"/>
                </a:cubicBezTo>
                <a:cubicBezTo>
                  <a:pt x="568703" y="1196302"/>
                  <a:pt x="542633" y="1234350"/>
                  <a:pt x="557213" y="1195470"/>
                </a:cubicBezTo>
                <a:cubicBezTo>
                  <a:pt x="559706" y="1188823"/>
                  <a:pt x="563563" y="1182770"/>
                  <a:pt x="566738" y="1176420"/>
                </a:cubicBezTo>
                <a:cubicBezTo>
                  <a:pt x="569996" y="1153608"/>
                  <a:pt x="570565" y="1135427"/>
                  <a:pt x="581025" y="1114507"/>
                </a:cubicBezTo>
                <a:cubicBezTo>
                  <a:pt x="584575" y="1107407"/>
                  <a:pt x="590550" y="1101807"/>
                  <a:pt x="595313" y="1095457"/>
                </a:cubicBezTo>
                <a:cubicBezTo>
                  <a:pt x="613742" y="1012526"/>
                  <a:pt x="597530" y="1078543"/>
                  <a:pt x="609600" y="1038307"/>
                </a:cubicBezTo>
                <a:cubicBezTo>
                  <a:pt x="612921" y="1027237"/>
                  <a:pt x="614833" y="1015700"/>
                  <a:pt x="619125" y="1004970"/>
                </a:cubicBezTo>
                <a:cubicBezTo>
                  <a:pt x="621251" y="999655"/>
                  <a:pt x="625475" y="995445"/>
                  <a:pt x="628650" y="990682"/>
                </a:cubicBezTo>
                <a:cubicBezTo>
                  <a:pt x="630238" y="974807"/>
                  <a:pt x="630950" y="958820"/>
                  <a:pt x="633413" y="943057"/>
                </a:cubicBezTo>
                <a:cubicBezTo>
                  <a:pt x="638893" y="907985"/>
                  <a:pt x="652463" y="838282"/>
                  <a:pt x="652463" y="838282"/>
                </a:cubicBezTo>
                <a:cubicBezTo>
                  <a:pt x="660669" y="665945"/>
                  <a:pt x="660096" y="737278"/>
                  <a:pt x="647700" y="481095"/>
                </a:cubicBezTo>
                <a:cubicBezTo>
                  <a:pt x="645971" y="445368"/>
                  <a:pt x="640170" y="436167"/>
                  <a:pt x="633413" y="400132"/>
                </a:cubicBezTo>
                <a:cubicBezTo>
                  <a:pt x="612915" y="290814"/>
                  <a:pt x="648902" y="457931"/>
                  <a:pt x="619125" y="323932"/>
                </a:cubicBezTo>
                <a:cubicBezTo>
                  <a:pt x="612158" y="254257"/>
                  <a:pt x="609900" y="254257"/>
                  <a:pt x="619125" y="162007"/>
                </a:cubicBezTo>
                <a:cubicBezTo>
                  <a:pt x="619951" y="153745"/>
                  <a:pt x="629071" y="127111"/>
                  <a:pt x="638175" y="119145"/>
                </a:cubicBezTo>
                <a:cubicBezTo>
                  <a:pt x="646790" y="111607"/>
                  <a:pt x="666750" y="100095"/>
                  <a:pt x="666750" y="100095"/>
                </a:cubicBezTo>
                <a:cubicBezTo>
                  <a:pt x="668338" y="95332"/>
                  <a:pt x="667963" y="89357"/>
                  <a:pt x="671513" y="85807"/>
                </a:cubicBezTo>
                <a:cubicBezTo>
                  <a:pt x="675063" y="82257"/>
                  <a:pt x="681310" y="83290"/>
                  <a:pt x="685800" y="81045"/>
                </a:cubicBezTo>
                <a:cubicBezTo>
                  <a:pt x="690920" y="78485"/>
                  <a:pt x="695118" y="74360"/>
                  <a:pt x="700088" y="71520"/>
                </a:cubicBezTo>
                <a:cubicBezTo>
                  <a:pt x="706252" y="67998"/>
                  <a:pt x="712974" y="65517"/>
                  <a:pt x="719138" y="61995"/>
                </a:cubicBezTo>
                <a:cubicBezTo>
                  <a:pt x="724108" y="59155"/>
                  <a:pt x="728306" y="55030"/>
                  <a:pt x="733425" y="52470"/>
                </a:cubicBezTo>
                <a:cubicBezTo>
                  <a:pt x="737915" y="50225"/>
                  <a:pt x="743099" y="49685"/>
                  <a:pt x="747713" y="47707"/>
                </a:cubicBezTo>
                <a:cubicBezTo>
                  <a:pt x="754238" y="44910"/>
                  <a:pt x="760115" y="40675"/>
                  <a:pt x="766763" y="38182"/>
                </a:cubicBezTo>
                <a:cubicBezTo>
                  <a:pt x="774443" y="35302"/>
                  <a:pt x="803167" y="29949"/>
                  <a:pt x="809625" y="28657"/>
                </a:cubicBezTo>
                <a:cubicBezTo>
                  <a:pt x="841368" y="12785"/>
                  <a:pt x="817452" y="22233"/>
                  <a:pt x="862013" y="14370"/>
                </a:cubicBezTo>
                <a:cubicBezTo>
                  <a:pt x="877956" y="11557"/>
                  <a:pt x="893628" y="7247"/>
                  <a:pt x="909638" y="4845"/>
                </a:cubicBezTo>
                <a:cubicBezTo>
                  <a:pt x="948762" y="-1024"/>
                  <a:pt x="954931" y="82"/>
                  <a:pt x="990600" y="82"/>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Icon&#10;&#10;Description automatically generated">
            <a:extLst>
              <a:ext uri="{FF2B5EF4-FFF2-40B4-BE49-F238E27FC236}">
                <a16:creationId xmlns:a16="http://schemas.microsoft.com/office/drawing/2014/main" id="{E76A963F-15D1-4034-826D-EF862D5E2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3757349">
            <a:off x="8072190" y="3361247"/>
            <a:ext cx="415933" cy="768845"/>
          </a:xfrm>
          <a:prstGeom prst="rect">
            <a:avLst/>
          </a:prstGeom>
        </p:spPr>
      </p:pic>
      <p:pic>
        <p:nvPicPr>
          <p:cNvPr id="46" name="Picture 45" descr="Icon&#10;&#10;Description automatically generated">
            <a:extLst>
              <a:ext uri="{FF2B5EF4-FFF2-40B4-BE49-F238E27FC236}">
                <a16:creationId xmlns:a16="http://schemas.microsoft.com/office/drawing/2014/main" id="{B02C3BE7-8A91-4494-A663-1CD713C19F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855898" y="2561461"/>
            <a:ext cx="240390" cy="444357"/>
          </a:xfrm>
          <a:prstGeom prst="rect">
            <a:avLst/>
          </a:prstGeom>
        </p:spPr>
      </p:pic>
      <p:sp>
        <p:nvSpPr>
          <p:cNvPr id="47" name="TextBox 46">
            <a:extLst>
              <a:ext uri="{FF2B5EF4-FFF2-40B4-BE49-F238E27FC236}">
                <a16:creationId xmlns:a16="http://schemas.microsoft.com/office/drawing/2014/main" id="{8B26B3C7-FA49-4D0A-9590-A9393F368423}"/>
              </a:ext>
            </a:extLst>
          </p:cNvPr>
          <p:cNvSpPr txBox="1"/>
          <p:nvPr/>
        </p:nvSpPr>
        <p:spPr>
          <a:xfrm>
            <a:off x="1357093" y="5380672"/>
            <a:ext cx="4910357" cy="369332"/>
          </a:xfrm>
          <a:prstGeom prst="rect">
            <a:avLst/>
          </a:prstGeom>
          <a:noFill/>
        </p:spPr>
        <p:txBody>
          <a:bodyPr wrap="square" rtlCol="0">
            <a:spAutoFit/>
          </a:bodyPr>
          <a:lstStyle/>
          <a:p>
            <a:r>
              <a:rPr lang="en-US" dirty="0"/>
              <a:t>System shown with optimizers</a:t>
            </a:r>
          </a:p>
        </p:txBody>
      </p:sp>
      <p:cxnSp>
        <p:nvCxnSpPr>
          <p:cNvPr id="49" name="Straight Connector 48">
            <a:extLst>
              <a:ext uri="{FF2B5EF4-FFF2-40B4-BE49-F238E27FC236}">
                <a16:creationId xmlns:a16="http://schemas.microsoft.com/office/drawing/2014/main" id="{99AA1E38-18CE-4006-A42D-8F5D9E31D31D}"/>
              </a:ext>
            </a:extLst>
          </p:cNvPr>
          <p:cNvCxnSpPr/>
          <p:nvPr/>
        </p:nvCxnSpPr>
        <p:spPr>
          <a:xfrm>
            <a:off x="638175" y="3471863"/>
            <a:ext cx="20335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23DF5CC-EA0E-4EAE-A223-8721DD35B1D0}"/>
              </a:ext>
            </a:extLst>
          </p:cNvPr>
          <p:cNvCxnSpPr/>
          <p:nvPr/>
        </p:nvCxnSpPr>
        <p:spPr>
          <a:xfrm>
            <a:off x="2871796" y="3481381"/>
            <a:ext cx="20335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2F3621A-B317-4163-9EDF-4CE15B76E782}"/>
              </a:ext>
            </a:extLst>
          </p:cNvPr>
          <p:cNvCxnSpPr>
            <a:cxnSpLocks/>
          </p:cNvCxnSpPr>
          <p:nvPr/>
        </p:nvCxnSpPr>
        <p:spPr>
          <a:xfrm>
            <a:off x="5186363" y="3490912"/>
            <a:ext cx="172879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4B96302-9A29-4D63-97FF-8F6176684BA5}"/>
              </a:ext>
            </a:extLst>
          </p:cNvPr>
          <p:cNvCxnSpPr>
            <a:cxnSpLocks/>
          </p:cNvCxnSpPr>
          <p:nvPr/>
        </p:nvCxnSpPr>
        <p:spPr>
          <a:xfrm>
            <a:off x="590550" y="3581400"/>
            <a:ext cx="641033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641E6DD-2F18-4E61-A28B-A95A171C5AF2}"/>
              </a:ext>
            </a:extLst>
          </p:cNvPr>
          <p:cNvCxnSpPr/>
          <p:nvPr/>
        </p:nvCxnSpPr>
        <p:spPr>
          <a:xfrm>
            <a:off x="466727" y="3148013"/>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F672A85-4F5F-4FFA-8542-B237C85D0CAA}"/>
              </a:ext>
            </a:extLst>
          </p:cNvPr>
          <p:cNvCxnSpPr/>
          <p:nvPr/>
        </p:nvCxnSpPr>
        <p:spPr>
          <a:xfrm>
            <a:off x="571499" y="3186109"/>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BFD5E8B-D90B-42B3-B2F9-59583991F193}"/>
              </a:ext>
            </a:extLst>
          </p:cNvPr>
          <p:cNvCxnSpPr/>
          <p:nvPr/>
        </p:nvCxnSpPr>
        <p:spPr>
          <a:xfrm>
            <a:off x="1157297" y="2376482"/>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6009DAB-340A-4CAD-959B-CA5DE4511443}"/>
              </a:ext>
            </a:extLst>
          </p:cNvPr>
          <p:cNvCxnSpPr/>
          <p:nvPr/>
        </p:nvCxnSpPr>
        <p:spPr>
          <a:xfrm>
            <a:off x="1252543" y="2400289"/>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3655841-F837-4B7E-B838-BDC7D642C649}"/>
              </a:ext>
            </a:extLst>
          </p:cNvPr>
          <p:cNvCxnSpPr>
            <a:cxnSpLocks/>
          </p:cNvCxnSpPr>
          <p:nvPr/>
        </p:nvCxnSpPr>
        <p:spPr>
          <a:xfrm flipH="1">
            <a:off x="1150730" y="2833689"/>
            <a:ext cx="54192" cy="3524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79E4A35-8A27-4481-A7B4-A84BE8FE549E}"/>
              </a:ext>
            </a:extLst>
          </p:cNvPr>
          <p:cNvCxnSpPr>
            <a:cxnSpLocks/>
          </p:cNvCxnSpPr>
          <p:nvPr/>
        </p:nvCxnSpPr>
        <p:spPr>
          <a:xfrm flipH="1">
            <a:off x="1090312" y="2794680"/>
            <a:ext cx="54192" cy="3524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64" name="Picture 63" descr="Icon&#10;&#10;Description automatically generated">
            <a:extLst>
              <a:ext uri="{FF2B5EF4-FFF2-40B4-BE49-F238E27FC236}">
                <a16:creationId xmlns:a16="http://schemas.microsoft.com/office/drawing/2014/main" id="{21763362-65FD-43FE-ABCA-5FEE42FF8D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3123065" y="2585983"/>
            <a:ext cx="240390" cy="444357"/>
          </a:xfrm>
          <a:prstGeom prst="rect">
            <a:avLst/>
          </a:prstGeom>
        </p:spPr>
      </p:pic>
      <p:cxnSp>
        <p:nvCxnSpPr>
          <p:cNvPr id="65" name="Straight Connector 64">
            <a:extLst>
              <a:ext uri="{FF2B5EF4-FFF2-40B4-BE49-F238E27FC236}">
                <a16:creationId xmlns:a16="http://schemas.microsoft.com/office/drawing/2014/main" id="{AB8E0281-7805-40D5-AE25-E0A811B2A463}"/>
              </a:ext>
            </a:extLst>
          </p:cNvPr>
          <p:cNvCxnSpPr/>
          <p:nvPr/>
        </p:nvCxnSpPr>
        <p:spPr>
          <a:xfrm>
            <a:off x="2733894" y="3172535"/>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C5D1A6B-2EDC-46BC-BC6E-280FBAE8B000}"/>
              </a:ext>
            </a:extLst>
          </p:cNvPr>
          <p:cNvCxnSpPr/>
          <p:nvPr/>
        </p:nvCxnSpPr>
        <p:spPr>
          <a:xfrm>
            <a:off x="2838666" y="3210631"/>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DE13124-9237-4A89-9EFF-D37E8745CA72}"/>
              </a:ext>
            </a:extLst>
          </p:cNvPr>
          <p:cNvCxnSpPr/>
          <p:nvPr/>
        </p:nvCxnSpPr>
        <p:spPr>
          <a:xfrm>
            <a:off x="3424464" y="2401004"/>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915553C-06F9-4B2D-B55A-5C3B5FC592EA}"/>
              </a:ext>
            </a:extLst>
          </p:cNvPr>
          <p:cNvCxnSpPr/>
          <p:nvPr/>
        </p:nvCxnSpPr>
        <p:spPr>
          <a:xfrm>
            <a:off x="3519710" y="2424811"/>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AC526B9-2C47-43DD-9B6B-9E7643C5ABEF}"/>
              </a:ext>
            </a:extLst>
          </p:cNvPr>
          <p:cNvCxnSpPr>
            <a:cxnSpLocks/>
          </p:cNvCxnSpPr>
          <p:nvPr/>
        </p:nvCxnSpPr>
        <p:spPr>
          <a:xfrm flipH="1">
            <a:off x="3417897" y="2858211"/>
            <a:ext cx="54192" cy="3524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80574F2-5FD4-40AE-865F-87DB477839BC}"/>
              </a:ext>
            </a:extLst>
          </p:cNvPr>
          <p:cNvCxnSpPr>
            <a:cxnSpLocks/>
          </p:cNvCxnSpPr>
          <p:nvPr/>
        </p:nvCxnSpPr>
        <p:spPr>
          <a:xfrm flipH="1">
            <a:off x="3357479" y="2819202"/>
            <a:ext cx="54192" cy="3524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71" name="Picture 70" descr="Icon&#10;&#10;Description automatically generated">
            <a:extLst>
              <a:ext uri="{FF2B5EF4-FFF2-40B4-BE49-F238E27FC236}">
                <a16:creationId xmlns:a16="http://schemas.microsoft.com/office/drawing/2014/main" id="{D5DD9992-5BD5-4FE0-8469-5F03EC3CB7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V="1">
            <a:off x="5405654" y="2566627"/>
            <a:ext cx="240390" cy="444357"/>
          </a:xfrm>
          <a:prstGeom prst="rect">
            <a:avLst/>
          </a:prstGeom>
        </p:spPr>
      </p:pic>
      <p:cxnSp>
        <p:nvCxnSpPr>
          <p:cNvPr id="72" name="Straight Connector 71">
            <a:extLst>
              <a:ext uri="{FF2B5EF4-FFF2-40B4-BE49-F238E27FC236}">
                <a16:creationId xmlns:a16="http://schemas.microsoft.com/office/drawing/2014/main" id="{F327DD5F-9C96-4F65-9FF0-B99E73901A3F}"/>
              </a:ext>
            </a:extLst>
          </p:cNvPr>
          <p:cNvCxnSpPr/>
          <p:nvPr/>
        </p:nvCxnSpPr>
        <p:spPr>
          <a:xfrm>
            <a:off x="5016483" y="3153179"/>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682CD69-6082-4E98-ACAD-AC0C396A163C}"/>
              </a:ext>
            </a:extLst>
          </p:cNvPr>
          <p:cNvCxnSpPr/>
          <p:nvPr/>
        </p:nvCxnSpPr>
        <p:spPr>
          <a:xfrm>
            <a:off x="5121255" y="3191275"/>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BF98778-F9EB-4143-B871-DC0C7F93FDB2}"/>
              </a:ext>
            </a:extLst>
          </p:cNvPr>
          <p:cNvCxnSpPr/>
          <p:nvPr/>
        </p:nvCxnSpPr>
        <p:spPr>
          <a:xfrm>
            <a:off x="5707053" y="2381648"/>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620F5AE-E742-453A-B056-8BCDB30559A1}"/>
              </a:ext>
            </a:extLst>
          </p:cNvPr>
          <p:cNvCxnSpPr/>
          <p:nvPr/>
        </p:nvCxnSpPr>
        <p:spPr>
          <a:xfrm>
            <a:off x="5802299" y="2405455"/>
            <a:ext cx="0" cy="28098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E696477-FF1E-42AF-AFFD-2538FE448B8A}"/>
              </a:ext>
            </a:extLst>
          </p:cNvPr>
          <p:cNvCxnSpPr>
            <a:cxnSpLocks/>
          </p:cNvCxnSpPr>
          <p:nvPr/>
        </p:nvCxnSpPr>
        <p:spPr>
          <a:xfrm flipH="1">
            <a:off x="5700486" y="2838855"/>
            <a:ext cx="54192" cy="3524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9AAC2B3-8840-463F-9C81-D36D4D7C716F}"/>
              </a:ext>
            </a:extLst>
          </p:cNvPr>
          <p:cNvCxnSpPr>
            <a:cxnSpLocks/>
          </p:cNvCxnSpPr>
          <p:nvPr/>
        </p:nvCxnSpPr>
        <p:spPr>
          <a:xfrm flipH="1">
            <a:off x="5640068" y="2799846"/>
            <a:ext cx="54192" cy="3524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79DCF58F-4F5A-4B6D-84C3-5B2052C3A2B6}"/>
              </a:ext>
            </a:extLst>
          </p:cNvPr>
          <p:cNvSpPr txBox="1"/>
          <p:nvPr/>
        </p:nvSpPr>
        <p:spPr>
          <a:xfrm>
            <a:off x="8572500" y="6086570"/>
            <a:ext cx="3200400" cy="646331"/>
          </a:xfrm>
          <a:prstGeom prst="rect">
            <a:avLst/>
          </a:prstGeom>
          <a:noFill/>
        </p:spPr>
        <p:txBody>
          <a:bodyPr wrap="square" rtlCol="0">
            <a:spAutoFit/>
          </a:bodyPr>
          <a:lstStyle/>
          <a:p>
            <a:r>
              <a:rPr lang="en-US" dirty="0"/>
              <a:t>Disconnect Required if inverter is not installed outside</a:t>
            </a:r>
          </a:p>
        </p:txBody>
      </p:sp>
    </p:spTree>
    <p:extLst>
      <p:ext uri="{BB962C8B-B14F-4D97-AF65-F5344CB8AC3E}">
        <p14:creationId xmlns:p14="http://schemas.microsoft.com/office/powerpoint/2010/main" val="546738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CBC79-8B5C-4A2E-94F5-E6E2D2A8CDC1}"/>
              </a:ext>
            </a:extLst>
          </p:cNvPr>
          <p:cNvSpPr>
            <a:spLocks noGrp="1"/>
          </p:cNvSpPr>
          <p:nvPr>
            <p:ph idx="1"/>
          </p:nvPr>
        </p:nvSpPr>
        <p:spPr>
          <a:xfrm>
            <a:off x="838200" y="1592263"/>
            <a:ext cx="10515600" cy="4970462"/>
          </a:xfrm>
        </p:spPr>
        <p:txBody>
          <a:bodyPr>
            <a:normAutofit lnSpcReduction="10000"/>
          </a:bodyPr>
          <a:lstStyle/>
          <a:p>
            <a:r>
              <a:rPr lang="en-US" dirty="0"/>
              <a:t>One Inverter per Array, up to 150% Inverter Max Input (will clip)</a:t>
            </a:r>
          </a:p>
          <a:p>
            <a:r>
              <a:rPr lang="en-US" dirty="0"/>
              <a:t>Optimizers are optional but reduce the effects of module level output variations and partial shading. They do provide NEC 2017 Module Level Rapid Shutdown </a:t>
            </a:r>
          </a:p>
          <a:p>
            <a:r>
              <a:rPr lang="en-US" dirty="0"/>
              <a:t>Optimizers reduce the string voltages by loading the module (optimizing power)</a:t>
            </a:r>
          </a:p>
          <a:p>
            <a:r>
              <a:rPr lang="en-US" dirty="0"/>
              <a:t>String length (number of modules in series) varies by inverter</a:t>
            </a:r>
          </a:p>
          <a:p>
            <a:r>
              <a:rPr lang="en-US" dirty="0"/>
              <a:t>Multiple strings can be combined (on roof or at inverter) </a:t>
            </a:r>
          </a:p>
          <a:p>
            <a:r>
              <a:rPr lang="en-US" dirty="0"/>
              <a:t>DC wire in a house MUST be inside metal conduit</a:t>
            </a:r>
          </a:p>
          <a:p>
            <a:r>
              <a:rPr lang="en-US" dirty="0"/>
              <a:t>Solar Edge offers a EV charger inverter combo</a:t>
            </a:r>
          </a:p>
          <a:p>
            <a:r>
              <a:rPr lang="en-US" dirty="0"/>
              <a:t>Solar Edge has a DC coupled battery option</a:t>
            </a:r>
          </a:p>
          <a:p>
            <a:endParaRPr lang="en-US" dirty="0"/>
          </a:p>
          <a:p>
            <a:endParaRPr lang="en-US" dirty="0"/>
          </a:p>
          <a:p>
            <a:endParaRPr lang="en-US" dirty="0"/>
          </a:p>
        </p:txBody>
      </p:sp>
      <p:sp>
        <p:nvSpPr>
          <p:cNvPr id="4" name="Title 1">
            <a:extLst>
              <a:ext uri="{FF2B5EF4-FFF2-40B4-BE49-F238E27FC236}">
                <a16:creationId xmlns:a16="http://schemas.microsoft.com/office/drawing/2014/main" id="{973CAD99-E54D-4C93-A098-8611FEDBD11B}"/>
              </a:ext>
            </a:extLst>
          </p:cNvPr>
          <p:cNvSpPr txBox="1">
            <a:spLocks/>
          </p:cNvSpPr>
          <p:nvPr/>
        </p:nvSpPr>
        <p:spPr>
          <a:xfrm>
            <a:off x="838200" y="-2127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Solar Edge Array Details</a:t>
            </a:r>
          </a:p>
        </p:txBody>
      </p:sp>
    </p:spTree>
    <p:extLst>
      <p:ext uri="{BB962C8B-B14F-4D97-AF65-F5344CB8AC3E}">
        <p14:creationId xmlns:p14="http://schemas.microsoft.com/office/powerpoint/2010/main" val="2875869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DDE75-B4C6-4A2A-A894-7C6BBC59E907}"/>
              </a:ext>
            </a:extLst>
          </p:cNvPr>
          <p:cNvSpPr>
            <a:spLocks noGrp="1"/>
          </p:cNvSpPr>
          <p:nvPr>
            <p:ph type="title"/>
          </p:nvPr>
        </p:nvSpPr>
        <p:spPr>
          <a:xfrm>
            <a:off x="838200" y="-212701"/>
            <a:ext cx="10515600" cy="1325563"/>
          </a:xfrm>
        </p:spPr>
        <p:txBody>
          <a:bodyPr/>
          <a:lstStyle/>
          <a:p>
            <a:r>
              <a:rPr lang="en-US" dirty="0"/>
              <a:t>SMA Wiring</a:t>
            </a:r>
          </a:p>
        </p:txBody>
      </p:sp>
      <p:sp>
        <p:nvSpPr>
          <p:cNvPr id="26" name="TextBox 25">
            <a:extLst>
              <a:ext uri="{FF2B5EF4-FFF2-40B4-BE49-F238E27FC236}">
                <a16:creationId xmlns:a16="http://schemas.microsoft.com/office/drawing/2014/main" id="{2F7355E4-D2F7-4943-A2AF-E7F2EDAA1642}"/>
              </a:ext>
            </a:extLst>
          </p:cNvPr>
          <p:cNvSpPr txBox="1"/>
          <p:nvPr/>
        </p:nvSpPr>
        <p:spPr>
          <a:xfrm>
            <a:off x="10961261" y="113865"/>
            <a:ext cx="1457325" cy="923330"/>
          </a:xfrm>
          <a:prstGeom prst="rect">
            <a:avLst/>
          </a:prstGeom>
          <a:noFill/>
        </p:spPr>
        <p:txBody>
          <a:bodyPr wrap="square" rtlCol="0">
            <a:spAutoFit/>
          </a:bodyPr>
          <a:lstStyle/>
          <a:p>
            <a:r>
              <a:rPr lang="en-US" dirty="0"/>
              <a:t>Key:</a:t>
            </a:r>
          </a:p>
          <a:p>
            <a:r>
              <a:rPr lang="en-US" dirty="0"/>
              <a:t>Red=DC</a:t>
            </a:r>
          </a:p>
          <a:p>
            <a:r>
              <a:rPr lang="en-US" dirty="0"/>
              <a:t>Black=AC</a:t>
            </a:r>
          </a:p>
        </p:txBody>
      </p:sp>
      <p:pic>
        <p:nvPicPr>
          <p:cNvPr id="27" name="Picture 26" descr="Graphical user interface, diagram&#10;&#10;Description automatically generated">
            <a:extLst>
              <a:ext uri="{FF2B5EF4-FFF2-40B4-BE49-F238E27FC236}">
                <a16:creationId xmlns:a16="http://schemas.microsoft.com/office/drawing/2014/main" id="{940C36FA-DFB4-4289-ABFE-F6826479B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96" y="1609993"/>
            <a:ext cx="6876160" cy="3767137"/>
          </a:xfrm>
          <a:prstGeom prst="rect">
            <a:avLst/>
          </a:prstGeom>
        </p:spPr>
      </p:pic>
      <p:pic>
        <p:nvPicPr>
          <p:cNvPr id="28" name="Picture 27" descr="Icon&#10;&#10;Description automatically generated">
            <a:extLst>
              <a:ext uri="{FF2B5EF4-FFF2-40B4-BE49-F238E27FC236}">
                <a16:creationId xmlns:a16="http://schemas.microsoft.com/office/drawing/2014/main" id="{1E756950-321A-4671-955A-AA40FF8C4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5400362" y="2507419"/>
            <a:ext cx="240390" cy="444357"/>
          </a:xfrm>
          <a:prstGeom prst="rect">
            <a:avLst/>
          </a:prstGeom>
        </p:spPr>
      </p:pic>
      <p:pic>
        <p:nvPicPr>
          <p:cNvPr id="29" name="Picture 28" descr="Icon&#10;&#10;Description automatically generated">
            <a:extLst>
              <a:ext uri="{FF2B5EF4-FFF2-40B4-BE49-F238E27FC236}">
                <a16:creationId xmlns:a16="http://schemas.microsoft.com/office/drawing/2014/main" id="{E77C662E-7356-4555-BECB-792F1251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3133412" y="2540591"/>
            <a:ext cx="240390" cy="444357"/>
          </a:xfrm>
          <a:prstGeom prst="rect">
            <a:avLst/>
          </a:prstGeom>
        </p:spPr>
      </p:pic>
      <p:pic>
        <p:nvPicPr>
          <p:cNvPr id="30" name="Picture 29" descr="Icon&#10;&#10;Description automatically generated">
            <a:extLst>
              <a:ext uri="{FF2B5EF4-FFF2-40B4-BE49-F238E27FC236}">
                <a16:creationId xmlns:a16="http://schemas.microsoft.com/office/drawing/2014/main" id="{C2CABFCA-167D-460A-BB92-3D1F3CE34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855898" y="2561461"/>
            <a:ext cx="240390" cy="444357"/>
          </a:xfrm>
          <a:prstGeom prst="rect">
            <a:avLst/>
          </a:prstGeom>
        </p:spPr>
      </p:pic>
      <p:sp>
        <p:nvSpPr>
          <p:cNvPr id="32" name="Rectangle 31">
            <a:extLst>
              <a:ext uri="{FF2B5EF4-FFF2-40B4-BE49-F238E27FC236}">
                <a16:creationId xmlns:a16="http://schemas.microsoft.com/office/drawing/2014/main" id="{F915841D-F105-42E2-8836-7143662EC7DF}"/>
              </a:ext>
            </a:extLst>
          </p:cNvPr>
          <p:cNvSpPr/>
          <p:nvPr/>
        </p:nvSpPr>
        <p:spPr>
          <a:xfrm>
            <a:off x="7987812" y="1690328"/>
            <a:ext cx="584688" cy="4528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15B0EBC-2665-4F38-BE13-03924EFEB42B}"/>
              </a:ext>
            </a:extLst>
          </p:cNvPr>
          <p:cNvSpPr txBox="1"/>
          <p:nvPr/>
        </p:nvSpPr>
        <p:spPr>
          <a:xfrm>
            <a:off x="7828504" y="2234816"/>
            <a:ext cx="971550" cy="646331"/>
          </a:xfrm>
          <a:prstGeom prst="rect">
            <a:avLst/>
          </a:prstGeom>
          <a:noFill/>
        </p:spPr>
        <p:txBody>
          <a:bodyPr wrap="square" rtlCol="0">
            <a:spAutoFit/>
          </a:bodyPr>
          <a:lstStyle/>
          <a:p>
            <a:pPr algn="ctr"/>
            <a:r>
              <a:rPr lang="en-US" dirty="0"/>
              <a:t>Junction Box</a:t>
            </a:r>
          </a:p>
        </p:txBody>
      </p:sp>
      <p:sp>
        <p:nvSpPr>
          <p:cNvPr id="34" name="TextBox 33">
            <a:extLst>
              <a:ext uri="{FF2B5EF4-FFF2-40B4-BE49-F238E27FC236}">
                <a16:creationId xmlns:a16="http://schemas.microsoft.com/office/drawing/2014/main" id="{0DF4B389-4D73-4990-8ACE-9314ADA276F4}"/>
              </a:ext>
            </a:extLst>
          </p:cNvPr>
          <p:cNvSpPr txBox="1"/>
          <p:nvPr/>
        </p:nvSpPr>
        <p:spPr>
          <a:xfrm>
            <a:off x="8448151" y="5592351"/>
            <a:ext cx="1210724" cy="369332"/>
          </a:xfrm>
          <a:prstGeom prst="rect">
            <a:avLst/>
          </a:prstGeom>
          <a:noFill/>
        </p:spPr>
        <p:txBody>
          <a:bodyPr wrap="square" rtlCol="0">
            <a:spAutoFit/>
          </a:bodyPr>
          <a:lstStyle/>
          <a:p>
            <a:pPr algn="ctr"/>
            <a:r>
              <a:rPr lang="en-US" dirty="0"/>
              <a:t>Inverter</a:t>
            </a:r>
          </a:p>
        </p:txBody>
      </p:sp>
      <p:sp>
        <p:nvSpPr>
          <p:cNvPr id="35" name="Rectangle 34">
            <a:extLst>
              <a:ext uri="{FF2B5EF4-FFF2-40B4-BE49-F238E27FC236}">
                <a16:creationId xmlns:a16="http://schemas.microsoft.com/office/drawing/2014/main" id="{1DC49EE0-BB36-4F72-9068-F9CF116FB385}"/>
              </a:ext>
            </a:extLst>
          </p:cNvPr>
          <p:cNvSpPr/>
          <p:nvPr/>
        </p:nvSpPr>
        <p:spPr>
          <a:xfrm>
            <a:off x="11061456" y="4434735"/>
            <a:ext cx="584688" cy="9138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E8181A0-7CFF-4230-8B1C-104F2A9CB934}"/>
              </a:ext>
            </a:extLst>
          </p:cNvPr>
          <p:cNvSpPr txBox="1"/>
          <p:nvPr/>
        </p:nvSpPr>
        <p:spPr>
          <a:xfrm>
            <a:off x="10748438" y="5440239"/>
            <a:ext cx="1210724" cy="646331"/>
          </a:xfrm>
          <a:prstGeom prst="rect">
            <a:avLst/>
          </a:prstGeom>
          <a:noFill/>
        </p:spPr>
        <p:txBody>
          <a:bodyPr wrap="square" rtlCol="0">
            <a:spAutoFit/>
          </a:bodyPr>
          <a:lstStyle/>
          <a:p>
            <a:pPr algn="ctr"/>
            <a:r>
              <a:rPr lang="en-US" dirty="0"/>
              <a:t>Breaker Panel</a:t>
            </a:r>
          </a:p>
        </p:txBody>
      </p:sp>
      <p:sp>
        <p:nvSpPr>
          <p:cNvPr id="37" name="TextBox 36">
            <a:extLst>
              <a:ext uri="{FF2B5EF4-FFF2-40B4-BE49-F238E27FC236}">
                <a16:creationId xmlns:a16="http://schemas.microsoft.com/office/drawing/2014/main" id="{3FD35173-2A87-40F6-95A6-C78F2900F75D}"/>
              </a:ext>
            </a:extLst>
          </p:cNvPr>
          <p:cNvSpPr txBox="1"/>
          <p:nvPr/>
        </p:nvSpPr>
        <p:spPr>
          <a:xfrm>
            <a:off x="9660754" y="4979223"/>
            <a:ext cx="1210724" cy="369332"/>
          </a:xfrm>
          <a:prstGeom prst="rect">
            <a:avLst/>
          </a:prstGeom>
          <a:noFill/>
        </p:spPr>
        <p:txBody>
          <a:bodyPr wrap="square" rtlCol="0">
            <a:spAutoFit/>
          </a:bodyPr>
          <a:lstStyle/>
          <a:p>
            <a:pPr algn="ctr"/>
            <a:r>
              <a:rPr lang="en-US" dirty="0"/>
              <a:t>Disconnect</a:t>
            </a:r>
          </a:p>
        </p:txBody>
      </p:sp>
      <p:cxnSp>
        <p:nvCxnSpPr>
          <p:cNvPr id="38" name="Straight Connector 37">
            <a:extLst>
              <a:ext uri="{FF2B5EF4-FFF2-40B4-BE49-F238E27FC236}">
                <a16:creationId xmlns:a16="http://schemas.microsoft.com/office/drawing/2014/main" id="{089AC6D6-0D60-4483-BE72-8FC0458B5581}"/>
              </a:ext>
            </a:extLst>
          </p:cNvPr>
          <p:cNvCxnSpPr>
            <a:cxnSpLocks/>
          </p:cNvCxnSpPr>
          <p:nvPr/>
        </p:nvCxnSpPr>
        <p:spPr>
          <a:xfrm>
            <a:off x="9660754" y="4661137"/>
            <a:ext cx="3130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Freeform: Shape 38">
            <a:extLst>
              <a:ext uri="{FF2B5EF4-FFF2-40B4-BE49-F238E27FC236}">
                <a16:creationId xmlns:a16="http://schemas.microsoft.com/office/drawing/2014/main" id="{E3878DD5-B112-416D-9DBB-130664906893}"/>
              </a:ext>
            </a:extLst>
          </p:cNvPr>
          <p:cNvSpPr/>
          <p:nvPr/>
        </p:nvSpPr>
        <p:spPr>
          <a:xfrm>
            <a:off x="10563225" y="4621852"/>
            <a:ext cx="485784" cy="607083"/>
          </a:xfrm>
          <a:custGeom>
            <a:avLst/>
            <a:gdLst>
              <a:gd name="connsiteX0" fmla="*/ 0 w 485784"/>
              <a:gd name="connsiteY0" fmla="*/ 12061 h 607083"/>
              <a:gd name="connsiteX1" fmla="*/ 114300 w 485784"/>
              <a:gd name="connsiteY1" fmla="*/ 7298 h 607083"/>
              <a:gd name="connsiteX2" fmla="*/ 142875 w 485784"/>
              <a:gd name="connsiteY2" fmla="*/ 21586 h 607083"/>
              <a:gd name="connsiteX3" fmla="*/ 171450 w 485784"/>
              <a:gd name="connsiteY3" fmla="*/ 26348 h 607083"/>
              <a:gd name="connsiteX4" fmla="*/ 185738 w 485784"/>
              <a:gd name="connsiteY4" fmla="*/ 35873 h 607083"/>
              <a:gd name="connsiteX5" fmla="*/ 200025 w 485784"/>
              <a:gd name="connsiteY5" fmla="*/ 40636 h 607083"/>
              <a:gd name="connsiteX6" fmla="*/ 204788 w 485784"/>
              <a:gd name="connsiteY6" fmla="*/ 54923 h 607083"/>
              <a:gd name="connsiteX7" fmla="*/ 219075 w 485784"/>
              <a:gd name="connsiteY7" fmla="*/ 69211 h 607083"/>
              <a:gd name="connsiteX8" fmla="*/ 228600 w 485784"/>
              <a:gd name="connsiteY8" fmla="*/ 83498 h 607083"/>
              <a:gd name="connsiteX9" fmla="*/ 233363 w 485784"/>
              <a:gd name="connsiteY9" fmla="*/ 107311 h 607083"/>
              <a:gd name="connsiteX10" fmla="*/ 242888 w 485784"/>
              <a:gd name="connsiteY10" fmla="*/ 121598 h 607083"/>
              <a:gd name="connsiteX11" fmla="*/ 252413 w 485784"/>
              <a:gd name="connsiteY11" fmla="*/ 164461 h 607083"/>
              <a:gd name="connsiteX12" fmla="*/ 261938 w 485784"/>
              <a:gd name="connsiteY12" fmla="*/ 178748 h 607083"/>
              <a:gd name="connsiteX13" fmla="*/ 266700 w 485784"/>
              <a:gd name="connsiteY13" fmla="*/ 207323 h 607083"/>
              <a:gd name="connsiteX14" fmla="*/ 276225 w 485784"/>
              <a:gd name="connsiteY14" fmla="*/ 226373 h 607083"/>
              <a:gd name="connsiteX15" fmla="*/ 280988 w 485784"/>
              <a:gd name="connsiteY15" fmla="*/ 431161 h 607083"/>
              <a:gd name="connsiteX16" fmla="*/ 285750 w 485784"/>
              <a:gd name="connsiteY16" fmla="*/ 464498 h 607083"/>
              <a:gd name="connsiteX17" fmla="*/ 295275 w 485784"/>
              <a:gd name="connsiteY17" fmla="*/ 493073 h 607083"/>
              <a:gd name="connsiteX18" fmla="*/ 309563 w 485784"/>
              <a:gd name="connsiteY18" fmla="*/ 526411 h 607083"/>
              <a:gd name="connsiteX19" fmla="*/ 314325 w 485784"/>
              <a:gd name="connsiteY19" fmla="*/ 540698 h 607083"/>
              <a:gd name="connsiteX20" fmla="*/ 333375 w 485784"/>
              <a:gd name="connsiteY20" fmla="*/ 574036 h 607083"/>
              <a:gd name="connsiteX21" fmla="*/ 347663 w 485784"/>
              <a:gd name="connsiteY21" fmla="*/ 588323 h 607083"/>
              <a:gd name="connsiteX22" fmla="*/ 376238 w 485784"/>
              <a:gd name="connsiteY22" fmla="*/ 597848 h 607083"/>
              <a:gd name="connsiteX23" fmla="*/ 485775 w 485784"/>
              <a:gd name="connsiteY23" fmla="*/ 583561 h 60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5784" h="607083">
                <a:moveTo>
                  <a:pt x="0" y="12061"/>
                </a:moveTo>
                <a:cubicBezTo>
                  <a:pt x="52615" y="-5477"/>
                  <a:pt x="27417" y="-977"/>
                  <a:pt x="114300" y="7298"/>
                </a:cubicBezTo>
                <a:cubicBezTo>
                  <a:pt x="136973" y="9457"/>
                  <a:pt x="121041" y="14308"/>
                  <a:pt x="142875" y="21586"/>
                </a:cubicBezTo>
                <a:cubicBezTo>
                  <a:pt x="152036" y="24640"/>
                  <a:pt x="161925" y="24761"/>
                  <a:pt x="171450" y="26348"/>
                </a:cubicBezTo>
                <a:cubicBezTo>
                  <a:pt x="176213" y="29523"/>
                  <a:pt x="180618" y="33313"/>
                  <a:pt x="185738" y="35873"/>
                </a:cubicBezTo>
                <a:cubicBezTo>
                  <a:pt x="190228" y="38118"/>
                  <a:pt x="196475" y="37086"/>
                  <a:pt x="200025" y="40636"/>
                </a:cubicBezTo>
                <a:cubicBezTo>
                  <a:pt x="203575" y="44186"/>
                  <a:pt x="202003" y="50746"/>
                  <a:pt x="204788" y="54923"/>
                </a:cubicBezTo>
                <a:cubicBezTo>
                  <a:pt x="208524" y="60527"/>
                  <a:pt x="214763" y="64037"/>
                  <a:pt x="219075" y="69211"/>
                </a:cubicBezTo>
                <a:cubicBezTo>
                  <a:pt x="222739" y="73608"/>
                  <a:pt x="225425" y="78736"/>
                  <a:pt x="228600" y="83498"/>
                </a:cubicBezTo>
                <a:cubicBezTo>
                  <a:pt x="230188" y="91436"/>
                  <a:pt x="230521" y="99732"/>
                  <a:pt x="233363" y="107311"/>
                </a:cubicBezTo>
                <a:cubicBezTo>
                  <a:pt x="235373" y="112670"/>
                  <a:pt x="240878" y="116239"/>
                  <a:pt x="242888" y="121598"/>
                </a:cubicBezTo>
                <a:cubicBezTo>
                  <a:pt x="249676" y="139699"/>
                  <a:pt x="245086" y="147367"/>
                  <a:pt x="252413" y="164461"/>
                </a:cubicBezTo>
                <a:cubicBezTo>
                  <a:pt x="254668" y="169722"/>
                  <a:pt x="258763" y="173986"/>
                  <a:pt x="261938" y="178748"/>
                </a:cubicBezTo>
                <a:cubicBezTo>
                  <a:pt x="263525" y="188273"/>
                  <a:pt x="263925" y="198074"/>
                  <a:pt x="266700" y="207323"/>
                </a:cubicBezTo>
                <a:cubicBezTo>
                  <a:pt x="268740" y="214123"/>
                  <a:pt x="275773" y="219288"/>
                  <a:pt x="276225" y="226373"/>
                </a:cubicBezTo>
                <a:cubicBezTo>
                  <a:pt x="280575" y="294515"/>
                  <a:pt x="278259" y="362934"/>
                  <a:pt x="280988" y="431161"/>
                </a:cubicBezTo>
                <a:cubicBezTo>
                  <a:pt x="281437" y="442377"/>
                  <a:pt x="283226" y="453560"/>
                  <a:pt x="285750" y="464498"/>
                </a:cubicBezTo>
                <a:cubicBezTo>
                  <a:pt x="288008" y="474281"/>
                  <a:pt x="292390" y="483456"/>
                  <a:pt x="295275" y="493073"/>
                </a:cubicBezTo>
                <a:cubicBezTo>
                  <a:pt x="303662" y="521030"/>
                  <a:pt x="294452" y="503744"/>
                  <a:pt x="309563" y="526411"/>
                </a:cubicBezTo>
                <a:cubicBezTo>
                  <a:pt x="311150" y="531173"/>
                  <a:pt x="312348" y="536084"/>
                  <a:pt x="314325" y="540698"/>
                </a:cubicBezTo>
                <a:cubicBezTo>
                  <a:pt x="318434" y="550286"/>
                  <a:pt x="326342" y="565597"/>
                  <a:pt x="333375" y="574036"/>
                </a:cubicBezTo>
                <a:cubicBezTo>
                  <a:pt x="337687" y="579210"/>
                  <a:pt x="341775" y="585052"/>
                  <a:pt x="347663" y="588323"/>
                </a:cubicBezTo>
                <a:cubicBezTo>
                  <a:pt x="356440" y="593199"/>
                  <a:pt x="376238" y="597848"/>
                  <a:pt x="376238" y="597848"/>
                </a:cubicBezTo>
                <a:cubicBezTo>
                  <a:pt x="488947" y="592948"/>
                  <a:pt x="485775" y="629633"/>
                  <a:pt x="485775" y="583561"/>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B3F15972-86F4-4DF4-80B8-F6BC26127091}"/>
              </a:ext>
            </a:extLst>
          </p:cNvPr>
          <p:cNvSpPr/>
          <p:nvPr/>
        </p:nvSpPr>
        <p:spPr>
          <a:xfrm>
            <a:off x="8582025" y="1905000"/>
            <a:ext cx="471488" cy="2343150"/>
          </a:xfrm>
          <a:custGeom>
            <a:avLst/>
            <a:gdLst>
              <a:gd name="connsiteX0" fmla="*/ 0 w 471488"/>
              <a:gd name="connsiteY0" fmla="*/ 0 h 2343150"/>
              <a:gd name="connsiteX1" fmla="*/ 66675 w 471488"/>
              <a:gd name="connsiteY1" fmla="*/ 9525 h 2343150"/>
              <a:gd name="connsiteX2" fmla="*/ 142875 w 471488"/>
              <a:gd name="connsiteY2" fmla="*/ 19050 h 2343150"/>
              <a:gd name="connsiteX3" fmla="*/ 171450 w 471488"/>
              <a:gd name="connsiteY3" fmla="*/ 33338 h 2343150"/>
              <a:gd name="connsiteX4" fmla="*/ 200025 w 471488"/>
              <a:gd name="connsiteY4" fmla="*/ 57150 h 2343150"/>
              <a:gd name="connsiteX5" fmla="*/ 214313 w 471488"/>
              <a:gd name="connsiteY5" fmla="*/ 61913 h 2343150"/>
              <a:gd name="connsiteX6" fmla="*/ 223838 w 471488"/>
              <a:gd name="connsiteY6" fmla="*/ 76200 h 2343150"/>
              <a:gd name="connsiteX7" fmla="*/ 252413 w 471488"/>
              <a:gd name="connsiteY7" fmla="*/ 95250 h 2343150"/>
              <a:gd name="connsiteX8" fmla="*/ 266700 w 471488"/>
              <a:gd name="connsiteY8" fmla="*/ 104775 h 2343150"/>
              <a:gd name="connsiteX9" fmla="*/ 309563 w 471488"/>
              <a:gd name="connsiteY9" fmla="*/ 142875 h 2343150"/>
              <a:gd name="connsiteX10" fmla="*/ 328613 w 471488"/>
              <a:gd name="connsiteY10" fmla="*/ 171450 h 2343150"/>
              <a:gd name="connsiteX11" fmla="*/ 333375 w 471488"/>
              <a:gd name="connsiteY11" fmla="*/ 190500 h 2343150"/>
              <a:gd name="connsiteX12" fmla="*/ 342900 w 471488"/>
              <a:gd name="connsiteY12" fmla="*/ 204788 h 2343150"/>
              <a:gd name="connsiteX13" fmla="*/ 357188 w 471488"/>
              <a:gd name="connsiteY13" fmla="*/ 233363 h 2343150"/>
              <a:gd name="connsiteX14" fmla="*/ 366713 w 471488"/>
              <a:gd name="connsiteY14" fmla="*/ 266700 h 2343150"/>
              <a:gd name="connsiteX15" fmla="*/ 376238 w 471488"/>
              <a:gd name="connsiteY15" fmla="*/ 290513 h 2343150"/>
              <a:gd name="connsiteX16" fmla="*/ 390525 w 471488"/>
              <a:gd name="connsiteY16" fmla="*/ 347663 h 2343150"/>
              <a:gd name="connsiteX17" fmla="*/ 395288 w 471488"/>
              <a:gd name="connsiteY17" fmla="*/ 390525 h 2343150"/>
              <a:gd name="connsiteX18" fmla="*/ 404813 w 471488"/>
              <a:gd name="connsiteY18" fmla="*/ 433388 h 2343150"/>
              <a:gd name="connsiteX19" fmla="*/ 409575 w 471488"/>
              <a:gd name="connsiteY19" fmla="*/ 1352550 h 2343150"/>
              <a:gd name="connsiteX20" fmla="*/ 423863 w 471488"/>
              <a:gd name="connsiteY20" fmla="*/ 1485900 h 2343150"/>
              <a:gd name="connsiteX21" fmla="*/ 428625 w 471488"/>
              <a:gd name="connsiteY21" fmla="*/ 1543050 h 2343150"/>
              <a:gd name="connsiteX22" fmla="*/ 438150 w 471488"/>
              <a:gd name="connsiteY22" fmla="*/ 1562100 h 2343150"/>
              <a:gd name="connsiteX23" fmla="*/ 442913 w 471488"/>
              <a:gd name="connsiteY23" fmla="*/ 1614488 h 2343150"/>
              <a:gd name="connsiteX24" fmla="*/ 452438 w 471488"/>
              <a:gd name="connsiteY24" fmla="*/ 1662113 h 2343150"/>
              <a:gd name="connsiteX25" fmla="*/ 457200 w 471488"/>
              <a:gd name="connsiteY25" fmla="*/ 1714500 h 2343150"/>
              <a:gd name="connsiteX26" fmla="*/ 471488 w 471488"/>
              <a:gd name="connsiteY26" fmla="*/ 1847850 h 2343150"/>
              <a:gd name="connsiteX27" fmla="*/ 461963 w 471488"/>
              <a:gd name="connsiteY27" fmla="*/ 2205038 h 2343150"/>
              <a:gd name="connsiteX28" fmla="*/ 447675 w 471488"/>
              <a:gd name="connsiteY28" fmla="*/ 2286000 h 2343150"/>
              <a:gd name="connsiteX29" fmla="*/ 447675 w 471488"/>
              <a:gd name="connsiteY29" fmla="*/ 2343150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1488" h="2343150">
                <a:moveTo>
                  <a:pt x="0" y="0"/>
                </a:moveTo>
                <a:lnTo>
                  <a:pt x="66675" y="9525"/>
                </a:lnTo>
                <a:cubicBezTo>
                  <a:pt x="204811" y="27543"/>
                  <a:pt x="29625" y="2873"/>
                  <a:pt x="142875" y="19050"/>
                </a:cubicBezTo>
                <a:cubicBezTo>
                  <a:pt x="183824" y="46348"/>
                  <a:pt x="132014" y="13619"/>
                  <a:pt x="171450" y="33338"/>
                </a:cubicBezTo>
                <a:cubicBezTo>
                  <a:pt x="202620" y="48924"/>
                  <a:pt x="168420" y="36080"/>
                  <a:pt x="200025" y="57150"/>
                </a:cubicBezTo>
                <a:cubicBezTo>
                  <a:pt x="204202" y="59935"/>
                  <a:pt x="209550" y="60325"/>
                  <a:pt x="214313" y="61913"/>
                </a:cubicBezTo>
                <a:cubicBezTo>
                  <a:pt x="217488" y="66675"/>
                  <a:pt x="219530" y="72431"/>
                  <a:pt x="223838" y="76200"/>
                </a:cubicBezTo>
                <a:cubicBezTo>
                  <a:pt x="232453" y="83738"/>
                  <a:pt x="242888" y="88900"/>
                  <a:pt x="252413" y="95250"/>
                </a:cubicBezTo>
                <a:cubicBezTo>
                  <a:pt x="257175" y="98425"/>
                  <a:pt x="262653" y="100728"/>
                  <a:pt x="266700" y="104775"/>
                </a:cubicBezTo>
                <a:cubicBezTo>
                  <a:pt x="299322" y="137397"/>
                  <a:pt x="284067" y="125878"/>
                  <a:pt x="309563" y="142875"/>
                </a:cubicBezTo>
                <a:cubicBezTo>
                  <a:pt x="324430" y="187481"/>
                  <a:pt x="300075" y="121510"/>
                  <a:pt x="328613" y="171450"/>
                </a:cubicBezTo>
                <a:cubicBezTo>
                  <a:pt x="331860" y="177133"/>
                  <a:pt x="330797" y="184484"/>
                  <a:pt x="333375" y="190500"/>
                </a:cubicBezTo>
                <a:cubicBezTo>
                  <a:pt x="335630" y="195761"/>
                  <a:pt x="340340" y="199668"/>
                  <a:pt x="342900" y="204788"/>
                </a:cubicBezTo>
                <a:cubicBezTo>
                  <a:pt x="362619" y="244224"/>
                  <a:pt x="329890" y="192414"/>
                  <a:pt x="357188" y="233363"/>
                </a:cubicBezTo>
                <a:cubicBezTo>
                  <a:pt x="360943" y="248385"/>
                  <a:pt x="361586" y="253028"/>
                  <a:pt x="366713" y="266700"/>
                </a:cubicBezTo>
                <a:cubicBezTo>
                  <a:pt x="369715" y="274705"/>
                  <a:pt x="373826" y="282311"/>
                  <a:pt x="376238" y="290513"/>
                </a:cubicBezTo>
                <a:cubicBezTo>
                  <a:pt x="381779" y="309351"/>
                  <a:pt x="390525" y="347663"/>
                  <a:pt x="390525" y="347663"/>
                </a:cubicBezTo>
                <a:cubicBezTo>
                  <a:pt x="392113" y="361950"/>
                  <a:pt x="392925" y="376345"/>
                  <a:pt x="395288" y="390525"/>
                </a:cubicBezTo>
                <a:cubicBezTo>
                  <a:pt x="397694" y="404962"/>
                  <a:pt x="404596" y="418753"/>
                  <a:pt x="404813" y="433388"/>
                </a:cubicBezTo>
                <a:cubicBezTo>
                  <a:pt x="409363" y="739746"/>
                  <a:pt x="406685" y="1046172"/>
                  <a:pt x="409575" y="1352550"/>
                </a:cubicBezTo>
                <a:cubicBezTo>
                  <a:pt x="410365" y="1436314"/>
                  <a:pt x="410083" y="1423893"/>
                  <a:pt x="423863" y="1485900"/>
                </a:cubicBezTo>
                <a:cubicBezTo>
                  <a:pt x="425450" y="1504950"/>
                  <a:pt x="425102" y="1524261"/>
                  <a:pt x="428625" y="1543050"/>
                </a:cubicBezTo>
                <a:cubicBezTo>
                  <a:pt x="429933" y="1550028"/>
                  <a:pt x="436758" y="1555138"/>
                  <a:pt x="438150" y="1562100"/>
                </a:cubicBezTo>
                <a:cubicBezTo>
                  <a:pt x="441589" y="1579294"/>
                  <a:pt x="440433" y="1597130"/>
                  <a:pt x="442913" y="1614488"/>
                </a:cubicBezTo>
                <a:cubicBezTo>
                  <a:pt x="445203" y="1630515"/>
                  <a:pt x="449263" y="1646238"/>
                  <a:pt x="452438" y="1662113"/>
                </a:cubicBezTo>
                <a:cubicBezTo>
                  <a:pt x="454025" y="1679575"/>
                  <a:pt x="455411" y="1697057"/>
                  <a:pt x="457200" y="1714500"/>
                </a:cubicBezTo>
                <a:cubicBezTo>
                  <a:pt x="461761" y="1758971"/>
                  <a:pt x="471488" y="1847850"/>
                  <a:pt x="471488" y="1847850"/>
                </a:cubicBezTo>
                <a:cubicBezTo>
                  <a:pt x="468313" y="1966913"/>
                  <a:pt x="466164" y="2086007"/>
                  <a:pt x="461963" y="2205038"/>
                </a:cubicBezTo>
                <a:cubicBezTo>
                  <a:pt x="455689" y="2382787"/>
                  <a:pt x="461844" y="2151393"/>
                  <a:pt x="447675" y="2286000"/>
                </a:cubicBezTo>
                <a:cubicBezTo>
                  <a:pt x="445681" y="2304945"/>
                  <a:pt x="447675" y="2324100"/>
                  <a:pt x="447675" y="234315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A28292E6-CA48-4469-B4E5-DC2EB8EB41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969007" y="4154048"/>
            <a:ext cx="696152" cy="935608"/>
          </a:xfrm>
          <a:prstGeom prst="rect">
            <a:avLst/>
          </a:prstGeom>
        </p:spPr>
      </p:pic>
      <p:sp>
        <p:nvSpPr>
          <p:cNvPr id="43" name="Freeform: Shape 42">
            <a:extLst>
              <a:ext uri="{FF2B5EF4-FFF2-40B4-BE49-F238E27FC236}">
                <a16:creationId xmlns:a16="http://schemas.microsoft.com/office/drawing/2014/main" id="{8741FCA7-6DD3-4DA5-A35D-00DB407A1E9D}"/>
              </a:ext>
            </a:extLst>
          </p:cNvPr>
          <p:cNvSpPr/>
          <p:nvPr/>
        </p:nvSpPr>
        <p:spPr>
          <a:xfrm>
            <a:off x="6967538" y="1819275"/>
            <a:ext cx="1000125" cy="1652588"/>
          </a:xfrm>
          <a:custGeom>
            <a:avLst/>
            <a:gdLst>
              <a:gd name="connsiteX0" fmla="*/ 0 w 1000125"/>
              <a:gd name="connsiteY0" fmla="*/ 1652588 h 1652588"/>
              <a:gd name="connsiteX1" fmla="*/ 23812 w 1000125"/>
              <a:gd name="connsiteY1" fmla="*/ 1647825 h 1652588"/>
              <a:gd name="connsiteX2" fmla="*/ 38100 w 1000125"/>
              <a:gd name="connsiteY2" fmla="*/ 1638300 h 1652588"/>
              <a:gd name="connsiteX3" fmla="*/ 57150 w 1000125"/>
              <a:gd name="connsiteY3" fmla="*/ 1633538 h 1652588"/>
              <a:gd name="connsiteX4" fmla="*/ 90487 w 1000125"/>
              <a:gd name="connsiteY4" fmla="*/ 1619250 h 1652588"/>
              <a:gd name="connsiteX5" fmla="*/ 133350 w 1000125"/>
              <a:gd name="connsiteY5" fmla="*/ 1604963 h 1652588"/>
              <a:gd name="connsiteX6" fmla="*/ 152400 w 1000125"/>
              <a:gd name="connsiteY6" fmla="*/ 1595438 h 1652588"/>
              <a:gd name="connsiteX7" fmla="*/ 166687 w 1000125"/>
              <a:gd name="connsiteY7" fmla="*/ 1585913 h 1652588"/>
              <a:gd name="connsiteX8" fmla="*/ 195262 w 1000125"/>
              <a:gd name="connsiteY8" fmla="*/ 1581150 h 1652588"/>
              <a:gd name="connsiteX9" fmla="*/ 223837 w 1000125"/>
              <a:gd name="connsiteY9" fmla="*/ 1566863 h 1652588"/>
              <a:gd name="connsiteX10" fmla="*/ 238125 w 1000125"/>
              <a:gd name="connsiteY10" fmla="*/ 1557338 h 1652588"/>
              <a:gd name="connsiteX11" fmla="*/ 252412 w 1000125"/>
              <a:gd name="connsiteY11" fmla="*/ 1552575 h 1652588"/>
              <a:gd name="connsiteX12" fmla="*/ 280987 w 1000125"/>
              <a:gd name="connsiteY12" fmla="*/ 1533525 h 1652588"/>
              <a:gd name="connsiteX13" fmla="*/ 290512 w 1000125"/>
              <a:gd name="connsiteY13" fmla="*/ 1519238 h 1652588"/>
              <a:gd name="connsiteX14" fmla="*/ 300037 w 1000125"/>
              <a:gd name="connsiteY14" fmla="*/ 1495425 h 1652588"/>
              <a:gd name="connsiteX15" fmla="*/ 314325 w 1000125"/>
              <a:gd name="connsiteY15" fmla="*/ 1481138 h 1652588"/>
              <a:gd name="connsiteX16" fmla="*/ 319087 w 1000125"/>
              <a:gd name="connsiteY16" fmla="*/ 1447800 h 1652588"/>
              <a:gd name="connsiteX17" fmla="*/ 338137 w 1000125"/>
              <a:gd name="connsiteY17" fmla="*/ 1409700 h 1652588"/>
              <a:gd name="connsiteX18" fmla="*/ 333375 w 1000125"/>
              <a:gd name="connsiteY18" fmla="*/ 1133475 h 1652588"/>
              <a:gd name="connsiteX19" fmla="*/ 323850 w 1000125"/>
              <a:gd name="connsiteY19" fmla="*/ 1100138 h 1652588"/>
              <a:gd name="connsiteX20" fmla="*/ 309562 w 1000125"/>
              <a:gd name="connsiteY20" fmla="*/ 1028700 h 1652588"/>
              <a:gd name="connsiteX21" fmla="*/ 304800 w 1000125"/>
              <a:gd name="connsiteY21" fmla="*/ 966788 h 1652588"/>
              <a:gd name="connsiteX22" fmla="*/ 295275 w 1000125"/>
              <a:gd name="connsiteY22" fmla="*/ 923925 h 1652588"/>
              <a:gd name="connsiteX23" fmla="*/ 285750 w 1000125"/>
              <a:gd name="connsiteY23" fmla="*/ 800100 h 1652588"/>
              <a:gd name="connsiteX24" fmla="*/ 276225 w 1000125"/>
              <a:gd name="connsiteY24" fmla="*/ 733425 h 1652588"/>
              <a:gd name="connsiteX25" fmla="*/ 280987 w 1000125"/>
              <a:gd name="connsiteY25" fmla="*/ 376238 h 1652588"/>
              <a:gd name="connsiteX26" fmla="*/ 290512 w 1000125"/>
              <a:gd name="connsiteY26" fmla="*/ 319088 h 1652588"/>
              <a:gd name="connsiteX27" fmla="*/ 304800 w 1000125"/>
              <a:gd name="connsiteY27" fmla="*/ 304800 h 1652588"/>
              <a:gd name="connsiteX28" fmla="*/ 314325 w 1000125"/>
              <a:gd name="connsiteY28" fmla="*/ 285750 h 1652588"/>
              <a:gd name="connsiteX29" fmla="*/ 333375 w 1000125"/>
              <a:gd name="connsiteY29" fmla="*/ 257175 h 1652588"/>
              <a:gd name="connsiteX30" fmla="*/ 352425 w 1000125"/>
              <a:gd name="connsiteY30" fmla="*/ 228600 h 1652588"/>
              <a:gd name="connsiteX31" fmla="*/ 376237 w 1000125"/>
              <a:gd name="connsiteY31" fmla="*/ 195263 h 1652588"/>
              <a:gd name="connsiteX32" fmla="*/ 381000 w 1000125"/>
              <a:gd name="connsiteY32" fmla="*/ 180975 h 1652588"/>
              <a:gd name="connsiteX33" fmla="*/ 395287 w 1000125"/>
              <a:gd name="connsiteY33" fmla="*/ 171450 h 1652588"/>
              <a:gd name="connsiteX34" fmla="*/ 423862 w 1000125"/>
              <a:gd name="connsiteY34" fmla="*/ 142875 h 1652588"/>
              <a:gd name="connsiteX35" fmla="*/ 438150 w 1000125"/>
              <a:gd name="connsiteY35" fmla="*/ 128588 h 1652588"/>
              <a:gd name="connsiteX36" fmla="*/ 447675 w 1000125"/>
              <a:gd name="connsiteY36" fmla="*/ 114300 h 1652588"/>
              <a:gd name="connsiteX37" fmla="*/ 461962 w 1000125"/>
              <a:gd name="connsiteY37" fmla="*/ 109538 h 1652588"/>
              <a:gd name="connsiteX38" fmla="*/ 490537 w 1000125"/>
              <a:gd name="connsiteY38" fmla="*/ 90488 h 1652588"/>
              <a:gd name="connsiteX39" fmla="*/ 504825 w 1000125"/>
              <a:gd name="connsiteY39" fmla="*/ 80963 h 1652588"/>
              <a:gd name="connsiteX40" fmla="*/ 519112 w 1000125"/>
              <a:gd name="connsiteY40" fmla="*/ 66675 h 1652588"/>
              <a:gd name="connsiteX41" fmla="*/ 538162 w 1000125"/>
              <a:gd name="connsiteY41" fmla="*/ 61913 h 1652588"/>
              <a:gd name="connsiteX42" fmla="*/ 552450 w 1000125"/>
              <a:gd name="connsiteY42" fmla="*/ 52388 h 1652588"/>
              <a:gd name="connsiteX43" fmla="*/ 614362 w 1000125"/>
              <a:gd name="connsiteY43" fmla="*/ 33338 h 1652588"/>
              <a:gd name="connsiteX44" fmla="*/ 647700 w 1000125"/>
              <a:gd name="connsiteY44" fmla="*/ 19050 h 1652588"/>
              <a:gd name="connsiteX45" fmla="*/ 661987 w 1000125"/>
              <a:gd name="connsiteY45" fmla="*/ 14288 h 1652588"/>
              <a:gd name="connsiteX46" fmla="*/ 700087 w 1000125"/>
              <a:gd name="connsiteY46" fmla="*/ 0 h 1652588"/>
              <a:gd name="connsiteX47" fmla="*/ 857250 w 1000125"/>
              <a:gd name="connsiteY47" fmla="*/ 9525 h 1652588"/>
              <a:gd name="connsiteX48" fmla="*/ 885825 w 1000125"/>
              <a:gd name="connsiteY48" fmla="*/ 14288 h 1652588"/>
              <a:gd name="connsiteX49" fmla="*/ 900112 w 1000125"/>
              <a:gd name="connsiteY49" fmla="*/ 23813 h 1652588"/>
              <a:gd name="connsiteX50" fmla="*/ 914400 w 1000125"/>
              <a:gd name="connsiteY50" fmla="*/ 28575 h 1652588"/>
              <a:gd name="connsiteX51" fmla="*/ 947737 w 1000125"/>
              <a:gd name="connsiteY51" fmla="*/ 42863 h 1652588"/>
              <a:gd name="connsiteX52" fmla="*/ 1000125 w 1000125"/>
              <a:gd name="connsiteY52" fmla="*/ 42863 h 165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125" h="1652588">
                <a:moveTo>
                  <a:pt x="0" y="1652588"/>
                </a:moveTo>
                <a:cubicBezTo>
                  <a:pt x="7937" y="1651000"/>
                  <a:pt x="16233" y="1650667"/>
                  <a:pt x="23812" y="1647825"/>
                </a:cubicBezTo>
                <a:cubicBezTo>
                  <a:pt x="29171" y="1645815"/>
                  <a:pt x="32839" y="1640555"/>
                  <a:pt x="38100" y="1638300"/>
                </a:cubicBezTo>
                <a:cubicBezTo>
                  <a:pt x="44116" y="1635722"/>
                  <a:pt x="50800" y="1635125"/>
                  <a:pt x="57150" y="1633538"/>
                </a:cubicBezTo>
                <a:cubicBezTo>
                  <a:pt x="82260" y="1616797"/>
                  <a:pt x="59735" y="1629501"/>
                  <a:pt x="90487" y="1619250"/>
                </a:cubicBezTo>
                <a:cubicBezTo>
                  <a:pt x="144274" y="1601321"/>
                  <a:pt x="87710" y="1616372"/>
                  <a:pt x="133350" y="1604963"/>
                </a:cubicBezTo>
                <a:cubicBezTo>
                  <a:pt x="139700" y="1601788"/>
                  <a:pt x="146236" y="1598960"/>
                  <a:pt x="152400" y="1595438"/>
                </a:cubicBezTo>
                <a:cubicBezTo>
                  <a:pt x="157370" y="1592598"/>
                  <a:pt x="161257" y="1587723"/>
                  <a:pt x="166687" y="1585913"/>
                </a:cubicBezTo>
                <a:cubicBezTo>
                  <a:pt x="175848" y="1582859"/>
                  <a:pt x="185737" y="1582738"/>
                  <a:pt x="195262" y="1581150"/>
                </a:cubicBezTo>
                <a:cubicBezTo>
                  <a:pt x="236211" y="1553852"/>
                  <a:pt x="184401" y="1586580"/>
                  <a:pt x="223837" y="1566863"/>
                </a:cubicBezTo>
                <a:cubicBezTo>
                  <a:pt x="228957" y="1564303"/>
                  <a:pt x="233005" y="1559898"/>
                  <a:pt x="238125" y="1557338"/>
                </a:cubicBezTo>
                <a:cubicBezTo>
                  <a:pt x="242615" y="1555093"/>
                  <a:pt x="248024" y="1555013"/>
                  <a:pt x="252412" y="1552575"/>
                </a:cubicBezTo>
                <a:cubicBezTo>
                  <a:pt x="262419" y="1547015"/>
                  <a:pt x="280987" y="1533525"/>
                  <a:pt x="280987" y="1533525"/>
                </a:cubicBezTo>
                <a:cubicBezTo>
                  <a:pt x="284162" y="1528763"/>
                  <a:pt x="287952" y="1524357"/>
                  <a:pt x="290512" y="1519238"/>
                </a:cubicBezTo>
                <a:cubicBezTo>
                  <a:pt x="294335" y="1511591"/>
                  <a:pt x="295506" y="1502675"/>
                  <a:pt x="300037" y="1495425"/>
                </a:cubicBezTo>
                <a:cubicBezTo>
                  <a:pt x="303607" y="1489714"/>
                  <a:pt x="309562" y="1485900"/>
                  <a:pt x="314325" y="1481138"/>
                </a:cubicBezTo>
                <a:cubicBezTo>
                  <a:pt x="315912" y="1470025"/>
                  <a:pt x="316365" y="1458690"/>
                  <a:pt x="319087" y="1447800"/>
                </a:cubicBezTo>
                <a:cubicBezTo>
                  <a:pt x="323747" y="1429161"/>
                  <a:pt x="328551" y="1424079"/>
                  <a:pt x="338137" y="1409700"/>
                </a:cubicBezTo>
                <a:cubicBezTo>
                  <a:pt x="336550" y="1317625"/>
                  <a:pt x="337621" y="1225466"/>
                  <a:pt x="333375" y="1133475"/>
                </a:cubicBezTo>
                <a:cubicBezTo>
                  <a:pt x="332842" y="1121930"/>
                  <a:pt x="326117" y="1111471"/>
                  <a:pt x="323850" y="1100138"/>
                </a:cubicBezTo>
                <a:cubicBezTo>
                  <a:pt x="305260" y="1007194"/>
                  <a:pt x="333794" y="1113513"/>
                  <a:pt x="309562" y="1028700"/>
                </a:cubicBezTo>
                <a:cubicBezTo>
                  <a:pt x="307975" y="1008063"/>
                  <a:pt x="307597" y="987297"/>
                  <a:pt x="304800" y="966788"/>
                </a:cubicBezTo>
                <a:cubicBezTo>
                  <a:pt x="302823" y="952286"/>
                  <a:pt x="296937" y="938467"/>
                  <a:pt x="295275" y="923925"/>
                </a:cubicBezTo>
                <a:cubicBezTo>
                  <a:pt x="290575" y="882796"/>
                  <a:pt x="289869" y="841291"/>
                  <a:pt x="285750" y="800100"/>
                </a:cubicBezTo>
                <a:cubicBezTo>
                  <a:pt x="283516" y="777761"/>
                  <a:pt x="279400" y="755650"/>
                  <a:pt x="276225" y="733425"/>
                </a:cubicBezTo>
                <a:cubicBezTo>
                  <a:pt x="277812" y="614363"/>
                  <a:pt x="278084" y="495276"/>
                  <a:pt x="280987" y="376238"/>
                </a:cubicBezTo>
                <a:cubicBezTo>
                  <a:pt x="281001" y="375648"/>
                  <a:pt x="287798" y="324515"/>
                  <a:pt x="290512" y="319088"/>
                </a:cubicBezTo>
                <a:cubicBezTo>
                  <a:pt x="293524" y="313064"/>
                  <a:pt x="300885" y="310281"/>
                  <a:pt x="304800" y="304800"/>
                </a:cubicBezTo>
                <a:cubicBezTo>
                  <a:pt x="308927" y="299023"/>
                  <a:pt x="311150" y="292100"/>
                  <a:pt x="314325" y="285750"/>
                </a:cubicBezTo>
                <a:cubicBezTo>
                  <a:pt x="324236" y="246103"/>
                  <a:pt x="310352" y="283486"/>
                  <a:pt x="333375" y="257175"/>
                </a:cubicBezTo>
                <a:cubicBezTo>
                  <a:pt x="340913" y="248560"/>
                  <a:pt x="345557" y="237758"/>
                  <a:pt x="352425" y="228600"/>
                </a:cubicBezTo>
                <a:cubicBezTo>
                  <a:pt x="355658" y="224289"/>
                  <a:pt x="372756" y="202224"/>
                  <a:pt x="376237" y="195263"/>
                </a:cubicBezTo>
                <a:cubicBezTo>
                  <a:pt x="378482" y="190773"/>
                  <a:pt x="377864" y="184895"/>
                  <a:pt x="381000" y="180975"/>
                </a:cubicBezTo>
                <a:cubicBezTo>
                  <a:pt x="384576" y="176506"/>
                  <a:pt x="391009" y="175253"/>
                  <a:pt x="395287" y="171450"/>
                </a:cubicBezTo>
                <a:cubicBezTo>
                  <a:pt x="405355" y="162501"/>
                  <a:pt x="414337" y="152400"/>
                  <a:pt x="423862" y="142875"/>
                </a:cubicBezTo>
                <a:cubicBezTo>
                  <a:pt x="428625" y="138113"/>
                  <a:pt x="434414" y="134192"/>
                  <a:pt x="438150" y="128588"/>
                </a:cubicBezTo>
                <a:cubicBezTo>
                  <a:pt x="441325" y="123825"/>
                  <a:pt x="443205" y="117876"/>
                  <a:pt x="447675" y="114300"/>
                </a:cubicBezTo>
                <a:cubicBezTo>
                  <a:pt x="451595" y="111164"/>
                  <a:pt x="457200" y="111125"/>
                  <a:pt x="461962" y="109538"/>
                </a:cubicBezTo>
                <a:lnTo>
                  <a:pt x="490537" y="90488"/>
                </a:lnTo>
                <a:cubicBezTo>
                  <a:pt x="495300" y="87313"/>
                  <a:pt x="500778" y="85011"/>
                  <a:pt x="504825" y="80963"/>
                </a:cubicBezTo>
                <a:cubicBezTo>
                  <a:pt x="509587" y="76200"/>
                  <a:pt x="513264" y="70017"/>
                  <a:pt x="519112" y="66675"/>
                </a:cubicBezTo>
                <a:cubicBezTo>
                  <a:pt x="524795" y="63428"/>
                  <a:pt x="531812" y="63500"/>
                  <a:pt x="538162" y="61913"/>
                </a:cubicBezTo>
                <a:cubicBezTo>
                  <a:pt x="542925" y="58738"/>
                  <a:pt x="547166" y="54590"/>
                  <a:pt x="552450" y="52388"/>
                </a:cubicBezTo>
                <a:cubicBezTo>
                  <a:pt x="591433" y="36145"/>
                  <a:pt x="585086" y="41703"/>
                  <a:pt x="614362" y="33338"/>
                </a:cubicBezTo>
                <a:cubicBezTo>
                  <a:pt x="636698" y="26957"/>
                  <a:pt x="622304" y="29934"/>
                  <a:pt x="647700" y="19050"/>
                </a:cubicBezTo>
                <a:cubicBezTo>
                  <a:pt x="652314" y="17073"/>
                  <a:pt x="657287" y="16051"/>
                  <a:pt x="661987" y="14288"/>
                </a:cubicBezTo>
                <a:cubicBezTo>
                  <a:pt x="707573" y="-2806"/>
                  <a:pt x="667642" y="10817"/>
                  <a:pt x="700087" y="0"/>
                </a:cubicBezTo>
                <a:lnTo>
                  <a:pt x="857250" y="9525"/>
                </a:lnTo>
                <a:cubicBezTo>
                  <a:pt x="866878" y="10266"/>
                  <a:pt x="876664" y="11234"/>
                  <a:pt x="885825" y="14288"/>
                </a:cubicBezTo>
                <a:cubicBezTo>
                  <a:pt x="891255" y="16098"/>
                  <a:pt x="894993" y="21253"/>
                  <a:pt x="900112" y="23813"/>
                </a:cubicBezTo>
                <a:cubicBezTo>
                  <a:pt x="904602" y="26058"/>
                  <a:pt x="909786" y="26598"/>
                  <a:pt x="914400" y="28575"/>
                </a:cubicBezTo>
                <a:cubicBezTo>
                  <a:pt x="920843" y="31336"/>
                  <a:pt x="938804" y="42225"/>
                  <a:pt x="947737" y="42863"/>
                </a:cubicBezTo>
                <a:cubicBezTo>
                  <a:pt x="965155" y="44107"/>
                  <a:pt x="982662" y="42863"/>
                  <a:pt x="1000125" y="42863"/>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8CE885EB-01BD-4E4E-9A61-ED9ED646B140}"/>
              </a:ext>
            </a:extLst>
          </p:cNvPr>
          <p:cNvSpPr/>
          <p:nvPr/>
        </p:nvSpPr>
        <p:spPr>
          <a:xfrm>
            <a:off x="6972300" y="2000168"/>
            <a:ext cx="990600" cy="1566945"/>
          </a:xfrm>
          <a:custGeom>
            <a:avLst/>
            <a:gdLst>
              <a:gd name="connsiteX0" fmla="*/ 0 w 990600"/>
              <a:gd name="connsiteY0" fmla="*/ 1566945 h 1566945"/>
              <a:gd name="connsiteX1" fmla="*/ 200025 w 990600"/>
              <a:gd name="connsiteY1" fmla="*/ 1490745 h 1566945"/>
              <a:gd name="connsiteX2" fmla="*/ 219075 w 990600"/>
              <a:gd name="connsiteY2" fmla="*/ 1476457 h 1566945"/>
              <a:gd name="connsiteX3" fmla="*/ 261938 w 990600"/>
              <a:gd name="connsiteY3" fmla="*/ 1462170 h 1566945"/>
              <a:gd name="connsiteX4" fmla="*/ 276225 w 990600"/>
              <a:gd name="connsiteY4" fmla="*/ 1457407 h 1566945"/>
              <a:gd name="connsiteX5" fmla="*/ 290513 w 990600"/>
              <a:gd name="connsiteY5" fmla="*/ 1447882 h 1566945"/>
              <a:gd name="connsiteX6" fmla="*/ 319088 w 990600"/>
              <a:gd name="connsiteY6" fmla="*/ 1443120 h 1566945"/>
              <a:gd name="connsiteX7" fmla="*/ 352425 w 990600"/>
              <a:gd name="connsiteY7" fmla="*/ 1428832 h 1566945"/>
              <a:gd name="connsiteX8" fmla="*/ 366713 w 990600"/>
              <a:gd name="connsiteY8" fmla="*/ 1419307 h 1566945"/>
              <a:gd name="connsiteX9" fmla="*/ 385763 w 990600"/>
              <a:gd name="connsiteY9" fmla="*/ 1414545 h 1566945"/>
              <a:gd name="connsiteX10" fmla="*/ 400050 w 990600"/>
              <a:gd name="connsiteY10" fmla="*/ 1409782 h 1566945"/>
              <a:gd name="connsiteX11" fmla="*/ 414338 w 990600"/>
              <a:gd name="connsiteY11" fmla="*/ 1395495 h 1566945"/>
              <a:gd name="connsiteX12" fmla="*/ 423863 w 990600"/>
              <a:gd name="connsiteY12" fmla="*/ 1381207 h 1566945"/>
              <a:gd name="connsiteX13" fmla="*/ 452438 w 990600"/>
              <a:gd name="connsiteY13" fmla="*/ 1362157 h 1566945"/>
              <a:gd name="connsiteX14" fmla="*/ 490538 w 990600"/>
              <a:gd name="connsiteY14" fmla="*/ 1324057 h 1566945"/>
              <a:gd name="connsiteX15" fmla="*/ 514350 w 990600"/>
              <a:gd name="connsiteY15" fmla="*/ 1285957 h 1566945"/>
              <a:gd name="connsiteX16" fmla="*/ 523875 w 990600"/>
              <a:gd name="connsiteY16" fmla="*/ 1271670 h 1566945"/>
              <a:gd name="connsiteX17" fmla="*/ 538163 w 990600"/>
              <a:gd name="connsiteY17" fmla="*/ 1257382 h 1566945"/>
              <a:gd name="connsiteX18" fmla="*/ 557213 w 990600"/>
              <a:gd name="connsiteY18" fmla="*/ 1195470 h 1566945"/>
              <a:gd name="connsiteX19" fmla="*/ 566738 w 990600"/>
              <a:gd name="connsiteY19" fmla="*/ 1176420 h 1566945"/>
              <a:gd name="connsiteX20" fmla="*/ 581025 w 990600"/>
              <a:gd name="connsiteY20" fmla="*/ 1114507 h 1566945"/>
              <a:gd name="connsiteX21" fmla="*/ 595313 w 990600"/>
              <a:gd name="connsiteY21" fmla="*/ 1095457 h 1566945"/>
              <a:gd name="connsiteX22" fmla="*/ 609600 w 990600"/>
              <a:gd name="connsiteY22" fmla="*/ 1038307 h 1566945"/>
              <a:gd name="connsiteX23" fmla="*/ 619125 w 990600"/>
              <a:gd name="connsiteY23" fmla="*/ 1004970 h 1566945"/>
              <a:gd name="connsiteX24" fmla="*/ 628650 w 990600"/>
              <a:gd name="connsiteY24" fmla="*/ 990682 h 1566945"/>
              <a:gd name="connsiteX25" fmla="*/ 633413 w 990600"/>
              <a:gd name="connsiteY25" fmla="*/ 943057 h 1566945"/>
              <a:gd name="connsiteX26" fmla="*/ 652463 w 990600"/>
              <a:gd name="connsiteY26" fmla="*/ 838282 h 1566945"/>
              <a:gd name="connsiteX27" fmla="*/ 647700 w 990600"/>
              <a:gd name="connsiteY27" fmla="*/ 481095 h 1566945"/>
              <a:gd name="connsiteX28" fmla="*/ 633413 w 990600"/>
              <a:gd name="connsiteY28" fmla="*/ 400132 h 1566945"/>
              <a:gd name="connsiteX29" fmla="*/ 619125 w 990600"/>
              <a:gd name="connsiteY29" fmla="*/ 323932 h 1566945"/>
              <a:gd name="connsiteX30" fmla="*/ 619125 w 990600"/>
              <a:gd name="connsiteY30" fmla="*/ 162007 h 1566945"/>
              <a:gd name="connsiteX31" fmla="*/ 638175 w 990600"/>
              <a:gd name="connsiteY31" fmla="*/ 119145 h 1566945"/>
              <a:gd name="connsiteX32" fmla="*/ 666750 w 990600"/>
              <a:gd name="connsiteY32" fmla="*/ 100095 h 1566945"/>
              <a:gd name="connsiteX33" fmla="*/ 671513 w 990600"/>
              <a:gd name="connsiteY33" fmla="*/ 85807 h 1566945"/>
              <a:gd name="connsiteX34" fmla="*/ 685800 w 990600"/>
              <a:gd name="connsiteY34" fmla="*/ 81045 h 1566945"/>
              <a:gd name="connsiteX35" fmla="*/ 700088 w 990600"/>
              <a:gd name="connsiteY35" fmla="*/ 71520 h 1566945"/>
              <a:gd name="connsiteX36" fmla="*/ 719138 w 990600"/>
              <a:gd name="connsiteY36" fmla="*/ 61995 h 1566945"/>
              <a:gd name="connsiteX37" fmla="*/ 733425 w 990600"/>
              <a:gd name="connsiteY37" fmla="*/ 52470 h 1566945"/>
              <a:gd name="connsiteX38" fmla="*/ 747713 w 990600"/>
              <a:gd name="connsiteY38" fmla="*/ 47707 h 1566945"/>
              <a:gd name="connsiteX39" fmla="*/ 766763 w 990600"/>
              <a:gd name="connsiteY39" fmla="*/ 38182 h 1566945"/>
              <a:gd name="connsiteX40" fmla="*/ 809625 w 990600"/>
              <a:gd name="connsiteY40" fmla="*/ 28657 h 1566945"/>
              <a:gd name="connsiteX41" fmla="*/ 862013 w 990600"/>
              <a:gd name="connsiteY41" fmla="*/ 14370 h 1566945"/>
              <a:gd name="connsiteX42" fmla="*/ 909638 w 990600"/>
              <a:gd name="connsiteY42" fmla="*/ 4845 h 1566945"/>
              <a:gd name="connsiteX43" fmla="*/ 990600 w 990600"/>
              <a:gd name="connsiteY43" fmla="*/ 82 h 15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90600" h="1566945">
                <a:moveTo>
                  <a:pt x="0" y="1566945"/>
                </a:moveTo>
                <a:cubicBezTo>
                  <a:pt x="66675" y="1541545"/>
                  <a:pt x="134080" y="1517983"/>
                  <a:pt x="200025" y="1490745"/>
                </a:cubicBezTo>
                <a:cubicBezTo>
                  <a:pt x="207361" y="1487715"/>
                  <a:pt x="212136" y="1480312"/>
                  <a:pt x="219075" y="1476457"/>
                </a:cubicBezTo>
                <a:cubicBezTo>
                  <a:pt x="236464" y="1466796"/>
                  <a:pt x="244165" y="1467248"/>
                  <a:pt x="261938" y="1462170"/>
                </a:cubicBezTo>
                <a:cubicBezTo>
                  <a:pt x="266765" y="1460791"/>
                  <a:pt x="271735" y="1459652"/>
                  <a:pt x="276225" y="1457407"/>
                </a:cubicBezTo>
                <a:cubicBezTo>
                  <a:pt x="281345" y="1454847"/>
                  <a:pt x="285083" y="1449692"/>
                  <a:pt x="290513" y="1447882"/>
                </a:cubicBezTo>
                <a:cubicBezTo>
                  <a:pt x="299674" y="1444829"/>
                  <a:pt x="309563" y="1444707"/>
                  <a:pt x="319088" y="1443120"/>
                </a:cubicBezTo>
                <a:cubicBezTo>
                  <a:pt x="354954" y="1419209"/>
                  <a:pt x="309373" y="1447283"/>
                  <a:pt x="352425" y="1428832"/>
                </a:cubicBezTo>
                <a:cubicBezTo>
                  <a:pt x="357686" y="1426577"/>
                  <a:pt x="361452" y="1421562"/>
                  <a:pt x="366713" y="1419307"/>
                </a:cubicBezTo>
                <a:cubicBezTo>
                  <a:pt x="372729" y="1416729"/>
                  <a:pt x="379469" y="1416343"/>
                  <a:pt x="385763" y="1414545"/>
                </a:cubicBezTo>
                <a:cubicBezTo>
                  <a:pt x="390590" y="1413166"/>
                  <a:pt x="395288" y="1411370"/>
                  <a:pt x="400050" y="1409782"/>
                </a:cubicBezTo>
                <a:cubicBezTo>
                  <a:pt x="404813" y="1405020"/>
                  <a:pt x="410026" y="1400669"/>
                  <a:pt x="414338" y="1395495"/>
                </a:cubicBezTo>
                <a:cubicBezTo>
                  <a:pt x="418002" y="1391098"/>
                  <a:pt x="419555" y="1384976"/>
                  <a:pt x="423863" y="1381207"/>
                </a:cubicBezTo>
                <a:cubicBezTo>
                  <a:pt x="432478" y="1373669"/>
                  <a:pt x="444343" y="1370252"/>
                  <a:pt x="452438" y="1362157"/>
                </a:cubicBezTo>
                <a:lnTo>
                  <a:pt x="490538" y="1324057"/>
                </a:lnTo>
                <a:cubicBezTo>
                  <a:pt x="501873" y="1290052"/>
                  <a:pt x="491709" y="1301051"/>
                  <a:pt x="514350" y="1285957"/>
                </a:cubicBezTo>
                <a:cubicBezTo>
                  <a:pt x="517525" y="1281195"/>
                  <a:pt x="520211" y="1276067"/>
                  <a:pt x="523875" y="1271670"/>
                </a:cubicBezTo>
                <a:cubicBezTo>
                  <a:pt x="528187" y="1266496"/>
                  <a:pt x="535151" y="1263406"/>
                  <a:pt x="538163" y="1257382"/>
                </a:cubicBezTo>
                <a:cubicBezTo>
                  <a:pt x="568703" y="1196302"/>
                  <a:pt x="542633" y="1234350"/>
                  <a:pt x="557213" y="1195470"/>
                </a:cubicBezTo>
                <a:cubicBezTo>
                  <a:pt x="559706" y="1188823"/>
                  <a:pt x="563563" y="1182770"/>
                  <a:pt x="566738" y="1176420"/>
                </a:cubicBezTo>
                <a:cubicBezTo>
                  <a:pt x="569996" y="1153608"/>
                  <a:pt x="570565" y="1135427"/>
                  <a:pt x="581025" y="1114507"/>
                </a:cubicBezTo>
                <a:cubicBezTo>
                  <a:pt x="584575" y="1107407"/>
                  <a:pt x="590550" y="1101807"/>
                  <a:pt x="595313" y="1095457"/>
                </a:cubicBezTo>
                <a:cubicBezTo>
                  <a:pt x="613742" y="1012526"/>
                  <a:pt x="597530" y="1078543"/>
                  <a:pt x="609600" y="1038307"/>
                </a:cubicBezTo>
                <a:cubicBezTo>
                  <a:pt x="612921" y="1027237"/>
                  <a:pt x="614833" y="1015700"/>
                  <a:pt x="619125" y="1004970"/>
                </a:cubicBezTo>
                <a:cubicBezTo>
                  <a:pt x="621251" y="999655"/>
                  <a:pt x="625475" y="995445"/>
                  <a:pt x="628650" y="990682"/>
                </a:cubicBezTo>
                <a:cubicBezTo>
                  <a:pt x="630238" y="974807"/>
                  <a:pt x="630950" y="958820"/>
                  <a:pt x="633413" y="943057"/>
                </a:cubicBezTo>
                <a:cubicBezTo>
                  <a:pt x="638893" y="907985"/>
                  <a:pt x="652463" y="838282"/>
                  <a:pt x="652463" y="838282"/>
                </a:cubicBezTo>
                <a:cubicBezTo>
                  <a:pt x="660669" y="665945"/>
                  <a:pt x="660096" y="737278"/>
                  <a:pt x="647700" y="481095"/>
                </a:cubicBezTo>
                <a:cubicBezTo>
                  <a:pt x="645971" y="445368"/>
                  <a:pt x="640170" y="436167"/>
                  <a:pt x="633413" y="400132"/>
                </a:cubicBezTo>
                <a:cubicBezTo>
                  <a:pt x="612915" y="290814"/>
                  <a:pt x="648902" y="457931"/>
                  <a:pt x="619125" y="323932"/>
                </a:cubicBezTo>
                <a:cubicBezTo>
                  <a:pt x="612158" y="254257"/>
                  <a:pt x="609900" y="254257"/>
                  <a:pt x="619125" y="162007"/>
                </a:cubicBezTo>
                <a:cubicBezTo>
                  <a:pt x="619951" y="153745"/>
                  <a:pt x="629071" y="127111"/>
                  <a:pt x="638175" y="119145"/>
                </a:cubicBezTo>
                <a:cubicBezTo>
                  <a:pt x="646790" y="111607"/>
                  <a:pt x="666750" y="100095"/>
                  <a:pt x="666750" y="100095"/>
                </a:cubicBezTo>
                <a:cubicBezTo>
                  <a:pt x="668338" y="95332"/>
                  <a:pt x="667963" y="89357"/>
                  <a:pt x="671513" y="85807"/>
                </a:cubicBezTo>
                <a:cubicBezTo>
                  <a:pt x="675063" y="82257"/>
                  <a:pt x="681310" y="83290"/>
                  <a:pt x="685800" y="81045"/>
                </a:cubicBezTo>
                <a:cubicBezTo>
                  <a:pt x="690920" y="78485"/>
                  <a:pt x="695118" y="74360"/>
                  <a:pt x="700088" y="71520"/>
                </a:cubicBezTo>
                <a:cubicBezTo>
                  <a:pt x="706252" y="67998"/>
                  <a:pt x="712974" y="65517"/>
                  <a:pt x="719138" y="61995"/>
                </a:cubicBezTo>
                <a:cubicBezTo>
                  <a:pt x="724108" y="59155"/>
                  <a:pt x="728306" y="55030"/>
                  <a:pt x="733425" y="52470"/>
                </a:cubicBezTo>
                <a:cubicBezTo>
                  <a:pt x="737915" y="50225"/>
                  <a:pt x="743099" y="49685"/>
                  <a:pt x="747713" y="47707"/>
                </a:cubicBezTo>
                <a:cubicBezTo>
                  <a:pt x="754238" y="44910"/>
                  <a:pt x="760115" y="40675"/>
                  <a:pt x="766763" y="38182"/>
                </a:cubicBezTo>
                <a:cubicBezTo>
                  <a:pt x="774443" y="35302"/>
                  <a:pt x="803167" y="29949"/>
                  <a:pt x="809625" y="28657"/>
                </a:cubicBezTo>
                <a:cubicBezTo>
                  <a:pt x="841368" y="12785"/>
                  <a:pt x="817452" y="22233"/>
                  <a:pt x="862013" y="14370"/>
                </a:cubicBezTo>
                <a:cubicBezTo>
                  <a:pt x="877956" y="11557"/>
                  <a:pt x="893628" y="7247"/>
                  <a:pt x="909638" y="4845"/>
                </a:cubicBezTo>
                <a:cubicBezTo>
                  <a:pt x="948762" y="-1024"/>
                  <a:pt x="954931" y="82"/>
                  <a:pt x="990600" y="82"/>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Icon&#10;&#10;Description automatically generated">
            <a:extLst>
              <a:ext uri="{FF2B5EF4-FFF2-40B4-BE49-F238E27FC236}">
                <a16:creationId xmlns:a16="http://schemas.microsoft.com/office/drawing/2014/main" id="{5DEE7B96-58CE-4C3C-B93E-88AD2F0050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757349">
            <a:off x="8072190" y="3361247"/>
            <a:ext cx="415933" cy="768845"/>
          </a:xfrm>
          <a:prstGeom prst="rect">
            <a:avLst/>
          </a:prstGeom>
        </p:spPr>
      </p:pic>
      <p:pic>
        <p:nvPicPr>
          <p:cNvPr id="4" name="Picture 3" descr="A picture containing text, electronics&#10;&#10;Description automatically generated">
            <a:extLst>
              <a:ext uri="{FF2B5EF4-FFF2-40B4-BE49-F238E27FC236}">
                <a16:creationId xmlns:a16="http://schemas.microsoft.com/office/drawing/2014/main" id="{07F5B08A-4933-4C24-9C67-D27B31792E1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79588" y="3745669"/>
            <a:ext cx="1950336" cy="1950336"/>
          </a:xfrm>
          <a:prstGeom prst="rect">
            <a:avLst/>
          </a:prstGeom>
        </p:spPr>
      </p:pic>
      <p:sp>
        <p:nvSpPr>
          <p:cNvPr id="46" name="TextBox 45">
            <a:extLst>
              <a:ext uri="{FF2B5EF4-FFF2-40B4-BE49-F238E27FC236}">
                <a16:creationId xmlns:a16="http://schemas.microsoft.com/office/drawing/2014/main" id="{C4896E4D-F24E-49B1-A9FB-D0FBFF5453BA}"/>
              </a:ext>
            </a:extLst>
          </p:cNvPr>
          <p:cNvSpPr txBox="1"/>
          <p:nvPr/>
        </p:nvSpPr>
        <p:spPr>
          <a:xfrm>
            <a:off x="1357093" y="5380672"/>
            <a:ext cx="4910357" cy="369332"/>
          </a:xfrm>
          <a:prstGeom prst="rect">
            <a:avLst/>
          </a:prstGeom>
          <a:noFill/>
        </p:spPr>
        <p:txBody>
          <a:bodyPr wrap="square" rtlCol="0">
            <a:spAutoFit/>
          </a:bodyPr>
          <a:lstStyle/>
          <a:p>
            <a:r>
              <a:rPr lang="en-US" dirty="0"/>
              <a:t>System shown with optimizers</a:t>
            </a:r>
          </a:p>
        </p:txBody>
      </p:sp>
      <p:sp>
        <p:nvSpPr>
          <p:cNvPr id="47" name="TextBox 46">
            <a:extLst>
              <a:ext uri="{FF2B5EF4-FFF2-40B4-BE49-F238E27FC236}">
                <a16:creationId xmlns:a16="http://schemas.microsoft.com/office/drawing/2014/main" id="{80D80604-DF00-406A-8CAF-95A63C2E1406}"/>
              </a:ext>
            </a:extLst>
          </p:cNvPr>
          <p:cNvSpPr txBox="1"/>
          <p:nvPr/>
        </p:nvSpPr>
        <p:spPr>
          <a:xfrm>
            <a:off x="8572500" y="6086570"/>
            <a:ext cx="3200400" cy="646331"/>
          </a:xfrm>
          <a:prstGeom prst="rect">
            <a:avLst/>
          </a:prstGeom>
          <a:noFill/>
        </p:spPr>
        <p:txBody>
          <a:bodyPr wrap="square" rtlCol="0">
            <a:spAutoFit/>
          </a:bodyPr>
          <a:lstStyle/>
          <a:p>
            <a:r>
              <a:rPr lang="en-US" dirty="0"/>
              <a:t>Disconnect Required if inverter is not installed outside</a:t>
            </a:r>
          </a:p>
        </p:txBody>
      </p:sp>
    </p:spTree>
    <p:extLst>
      <p:ext uri="{BB962C8B-B14F-4D97-AF65-F5344CB8AC3E}">
        <p14:creationId xmlns:p14="http://schemas.microsoft.com/office/powerpoint/2010/main" val="4285121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CBC79-8B5C-4A2E-94F5-E6E2D2A8CDC1}"/>
              </a:ext>
            </a:extLst>
          </p:cNvPr>
          <p:cNvSpPr>
            <a:spLocks noGrp="1"/>
          </p:cNvSpPr>
          <p:nvPr>
            <p:ph idx="1"/>
          </p:nvPr>
        </p:nvSpPr>
        <p:spPr>
          <a:xfrm>
            <a:off x="838200" y="1592263"/>
            <a:ext cx="10515600" cy="5213350"/>
          </a:xfrm>
        </p:spPr>
        <p:txBody>
          <a:bodyPr>
            <a:normAutofit lnSpcReduction="10000"/>
          </a:bodyPr>
          <a:lstStyle/>
          <a:p>
            <a:r>
              <a:rPr lang="en-US" dirty="0"/>
              <a:t>One Inverter per Array, up to 150% Inverter Max Input (will clip)</a:t>
            </a:r>
          </a:p>
          <a:p>
            <a:r>
              <a:rPr lang="en-US" dirty="0"/>
              <a:t>Optimizers are optional but reduce the effects of module level output variations and partial shading. They do provide NEC 2017 Module Level Rapid Shutdown </a:t>
            </a:r>
          </a:p>
          <a:p>
            <a:r>
              <a:rPr lang="en-US" dirty="0"/>
              <a:t>Optimizers reduce the string voltages by loading the module (optimizing power)</a:t>
            </a:r>
          </a:p>
          <a:p>
            <a:r>
              <a:rPr lang="en-US" dirty="0"/>
              <a:t>String length (number of modules in series) varies by inverter</a:t>
            </a:r>
          </a:p>
          <a:p>
            <a:r>
              <a:rPr lang="en-US" dirty="0"/>
              <a:t>Multiple strings can be combined (on roof or at inverter) </a:t>
            </a:r>
          </a:p>
          <a:p>
            <a:r>
              <a:rPr lang="en-US" dirty="0"/>
              <a:t>DC wire in a house MUST be inside metal conduit</a:t>
            </a:r>
          </a:p>
          <a:p>
            <a:r>
              <a:rPr lang="en-US" dirty="0"/>
              <a:t>SMA has a DC coupled battery option</a:t>
            </a:r>
          </a:p>
          <a:p>
            <a:r>
              <a:rPr lang="en-US" dirty="0"/>
              <a:t>SMA makes an inverter (Sunny Boy) that has a separate output for solar only backup (~1500W max)</a:t>
            </a:r>
          </a:p>
          <a:p>
            <a:endParaRPr lang="en-US" dirty="0"/>
          </a:p>
          <a:p>
            <a:endParaRPr lang="en-US" dirty="0"/>
          </a:p>
          <a:p>
            <a:endParaRPr lang="en-US" dirty="0"/>
          </a:p>
        </p:txBody>
      </p:sp>
      <p:sp>
        <p:nvSpPr>
          <p:cNvPr id="4" name="Title 1">
            <a:extLst>
              <a:ext uri="{FF2B5EF4-FFF2-40B4-BE49-F238E27FC236}">
                <a16:creationId xmlns:a16="http://schemas.microsoft.com/office/drawing/2014/main" id="{973CAD99-E54D-4C93-A098-8611FEDBD11B}"/>
              </a:ext>
            </a:extLst>
          </p:cNvPr>
          <p:cNvSpPr txBox="1">
            <a:spLocks/>
          </p:cNvSpPr>
          <p:nvPr/>
        </p:nvSpPr>
        <p:spPr>
          <a:xfrm>
            <a:off x="838200" y="-2127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SMA Array Details</a:t>
            </a:r>
          </a:p>
        </p:txBody>
      </p:sp>
    </p:spTree>
    <p:extLst>
      <p:ext uri="{BB962C8B-B14F-4D97-AF65-F5344CB8AC3E}">
        <p14:creationId xmlns:p14="http://schemas.microsoft.com/office/powerpoint/2010/main" val="2571491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D9BC-99E2-C045-8081-A2EB5B330F02}"/>
              </a:ext>
            </a:extLst>
          </p:cNvPr>
          <p:cNvSpPr>
            <a:spLocks noGrp="1"/>
          </p:cNvSpPr>
          <p:nvPr>
            <p:ph type="title"/>
          </p:nvPr>
        </p:nvSpPr>
        <p:spPr/>
        <p:txBody>
          <a:bodyPr/>
          <a:lstStyle/>
          <a:p>
            <a:r>
              <a:rPr lang="en-US" dirty="0"/>
              <a:t>What’s involved in putting it together?</a:t>
            </a:r>
          </a:p>
        </p:txBody>
      </p:sp>
      <p:sp>
        <p:nvSpPr>
          <p:cNvPr id="3" name="Content Placeholder 2">
            <a:extLst>
              <a:ext uri="{FF2B5EF4-FFF2-40B4-BE49-F238E27FC236}">
                <a16:creationId xmlns:a16="http://schemas.microsoft.com/office/drawing/2014/main" id="{0CEB2DA2-3C7B-1148-AD92-D66AE2851CB7}"/>
              </a:ext>
            </a:extLst>
          </p:cNvPr>
          <p:cNvSpPr>
            <a:spLocks noGrp="1"/>
          </p:cNvSpPr>
          <p:nvPr>
            <p:ph idx="1"/>
          </p:nvPr>
        </p:nvSpPr>
        <p:spPr/>
        <p:txBody>
          <a:bodyPr>
            <a:normAutofit fontScale="92500" lnSpcReduction="20000"/>
          </a:bodyPr>
          <a:lstStyle/>
          <a:p>
            <a:r>
              <a:rPr lang="en-US" dirty="0"/>
              <a:t>Plan system</a:t>
            </a:r>
          </a:p>
          <a:p>
            <a:r>
              <a:rPr lang="en-US"/>
              <a:t>Apply for net meter (See links)</a:t>
            </a:r>
          </a:p>
          <a:p>
            <a:r>
              <a:rPr lang="en-US"/>
              <a:t>Get </a:t>
            </a:r>
            <a:r>
              <a:rPr lang="en-US" dirty="0"/>
              <a:t>electrical permit (As a home owner, you can do electrical work except anything requiring a utility disconnection/ reconnection)</a:t>
            </a:r>
          </a:p>
          <a:p>
            <a:r>
              <a:rPr lang="en-US" dirty="0"/>
              <a:t>Get building permit (Beware, if you have trusses you will need a structural analysis)</a:t>
            </a:r>
          </a:p>
          <a:p>
            <a:r>
              <a:rPr lang="en-US" dirty="0"/>
              <a:t>Order parts</a:t>
            </a:r>
          </a:p>
          <a:p>
            <a:r>
              <a:rPr lang="en-US" dirty="0"/>
              <a:t>Install system</a:t>
            </a:r>
          </a:p>
          <a:p>
            <a:r>
              <a:rPr lang="en-US" dirty="0"/>
              <a:t>Get electrical inspection</a:t>
            </a:r>
          </a:p>
          <a:p>
            <a:r>
              <a:rPr lang="en-US" dirty="0"/>
              <a:t>Get net meter</a:t>
            </a:r>
          </a:p>
          <a:p>
            <a:r>
              <a:rPr lang="en-US" dirty="0"/>
              <a:t>Go live!</a:t>
            </a:r>
          </a:p>
        </p:txBody>
      </p:sp>
    </p:spTree>
    <p:extLst>
      <p:ext uri="{BB962C8B-B14F-4D97-AF65-F5344CB8AC3E}">
        <p14:creationId xmlns:p14="http://schemas.microsoft.com/office/powerpoint/2010/main" val="16615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7" y="1425575"/>
            <a:ext cx="6198924" cy="4789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83" y="1425576"/>
            <a:ext cx="6363453" cy="4789488"/>
          </a:xfrm>
          <a:prstGeom prst="rect">
            <a:avLst/>
          </a:prstGeom>
        </p:spPr>
      </p:pic>
    </p:spTree>
    <p:extLst>
      <p:ext uri="{BB962C8B-B14F-4D97-AF65-F5344CB8AC3E}">
        <p14:creationId xmlns:p14="http://schemas.microsoft.com/office/powerpoint/2010/main" val="1025589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485899"/>
            <a:ext cx="7162801" cy="5372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362700" cy="4772025"/>
          </a:xfrm>
          <a:prstGeom prst="rect">
            <a:avLst/>
          </a:prstGeom>
        </p:spPr>
      </p:pic>
    </p:spTree>
    <p:extLst>
      <p:ext uri="{BB962C8B-B14F-4D97-AF65-F5344CB8AC3E}">
        <p14:creationId xmlns:p14="http://schemas.microsoft.com/office/powerpoint/2010/main" val="1046287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70" y="641791"/>
            <a:ext cx="7414684" cy="5561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69692" y="1198475"/>
            <a:ext cx="5930195" cy="4447646"/>
          </a:xfrm>
          <a:prstGeom prst="rect">
            <a:avLst/>
          </a:prstGeom>
        </p:spPr>
      </p:pic>
    </p:spTree>
    <p:extLst>
      <p:ext uri="{BB962C8B-B14F-4D97-AF65-F5344CB8AC3E}">
        <p14:creationId xmlns:p14="http://schemas.microsoft.com/office/powerpoint/2010/main" val="1857709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53215-9671-A141-AEE4-51A3683B9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995344" y="-1306963"/>
            <a:ext cx="3360762" cy="5974689"/>
          </a:xfrm>
          <a:prstGeom prst="rect">
            <a:avLst/>
          </a:prstGeom>
        </p:spPr>
      </p:pic>
      <p:pic>
        <p:nvPicPr>
          <p:cNvPr id="5" name="Picture 4">
            <a:extLst>
              <a:ext uri="{FF2B5EF4-FFF2-40B4-BE49-F238E27FC236}">
                <a16:creationId xmlns:a16="http://schemas.microsoft.com/office/drawing/2014/main" id="{C2DDEB2D-4152-7945-AEEA-490EDD30F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142" y="0"/>
            <a:ext cx="3857625" cy="6858000"/>
          </a:xfrm>
          <a:prstGeom prst="rect">
            <a:avLst/>
          </a:prstGeom>
        </p:spPr>
      </p:pic>
      <p:pic>
        <p:nvPicPr>
          <p:cNvPr id="6" name="Picture 5">
            <a:extLst>
              <a:ext uri="{FF2B5EF4-FFF2-40B4-BE49-F238E27FC236}">
                <a16:creationId xmlns:a16="http://schemas.microsoft.com/office/drawing/2014/main" id="{0BBAB2B5-FA7D-7242-85E1-77DE7FDF3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750" y="3371408"/>
            <a:ext cx="5965260" cy="3355458"/>
          </a:xfrm>
          <a:prstGeom prst="rect">
            <a:avLst/>
          </a:prstGeom>
        </p:spPr>
      </p:pic>
    </p:spTree>
    <p:extLst>
      <p:ext uri="{BB962C8B-B14F-4D97-AF65-F5344CB8AC3E}">
        <p14:creationId xmlns:p14="http://schemas.microsoft.com/office/powerpoint/2010/main" val="2957378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E64DD-EBB7-4144-8939-E89CCA6B9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291" y="107576"/>
            <a:ext cx="3857625" cy="6858000"/>
          </a:xfrm>
          <a:prstGeom prst="rect">
            <a:avLst/>
          </a:prstGeom>
        </p:spPr>
      </p:pic>
      <p:pic>
        <p:nvPicPr>
          <p:cNvPr id="5" name="Picture 4">
            <a:extLst>
              <a:ext uri="{FF2B5EF4-FFF2-40B4-BE49-F238E27FC236}">
                <a16:creationId xmlns:a16="http://schemas.microsoft.com/office/drawing/2014/main" id="{78BC490E-8657-9346-B12D-9193CB31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9" y="107576"/>
            <a:ext cx="3857625" cy="6858000"/>
          </a:xfrm>
          <a:prstGeom prst="rect">
            <a:avLst/>
          </a:prstGeom>
        </p:spPr>
      </p:pic>
      <p:pic>
        <p:nvPicPr>
          <p:cNvPr id="6" name="Picture 5">
            <a:extLst>
              <a:ext uri="{FF2B5EF4-FFF2-40B4-BE49-F238E27FC236}">
                <a16:creationId xmlns:a16="http://schemas.microsoft.com/office/drawing/2014/main" id="{FEFF3429-B563-D441-9327-4B321566F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1717339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8630"/>
            <a:ext cx="10515600" cy="5708333"/>
          </a:xfrm>
        </p:spPr>
        <p:txBody>
          <a:bodyPr>
            <a:normAutofit fontScale="62500" lnSpcReduction="20000"/>
          </a:bodyPr>
          <a:lstStyle/>
          <a:p>
            <a:endParaRPr lang="en-US" dirty="0"/>
          </a:p>
          <a:p>
            <a:r>
              <a:rPr lang="en-US" dirty="0"/>
              <a:t>Before spending money on solar stuff</a:t>
            </a:r>
            <a:r>
              <a:rPr lang="mr-IN" dirty="0"/>
              <a:t>…</a:t>
            </a:r>
            <a:endParaRPr lang="en-US" dirty="0"/>
          </a:p>
          <a:p>
            <a:r>
              <a:rPr lang="en-US" dirty="0"/>
              <a:t>Why add solar?</a:t>
            </a:r>
          </a:p>
          <a:p>
            <a:r>
              <a:rPr lang="en-US" dirty="0"/>
              <a:t>What’s it like to live with?</a:t>
            </a:r>
          </a:p>
          <a:p>
            <a:r>
              <a:rPr lang="en-US" dirty="0"/>
              <a:t>Terminology</a:t>
            </a:r>
          </a:p>
          <a:p>
            <a:r>
              <a:rPr lang="en-US" dirty="0"/>
              <a:t>What does it cost?</a:t>
            </a:r>
          </a:p>
          <a:p>
            <a:r>
              <a:rPr lang="en-US" dirty="0"/>
              <a:t>Free money!</a:t>
            </a:r>
          </a:p>
          <a:p>
            <a:r>
              <a:rPr lang="en-US" dirty="0"/>
              <a:t>Payback/Return on investment</a:t>
            </a:r>
          </a:p>
          <a:p>
            <a:r>
              <a:rPr lang="en-US" dirty="0"/>
              <a:t>Retirement planning</a:t>
            </a:r>
          </a:p>
          <a:p>
            <a:r>
              <a:rPr lang="en-US" dirty="0"/>
              <a:t>Solar hot water</a:t>
            </a:r>
          </a:p>
          <a:p>
            <a:r>
              <a:rPr lang="en-US" dirty="0"/>
              <a:t>Off grid or grid tied</a:t>
            </a:r>
          </a:p>
          <a:p>
            <a:r>
              <a:rPr lang="en-US" dirty="0"/>
              <a:t>Inverter type</a:t>
            </a:r>
          </a:p>
          <a:p>
            <a:r>
              <a:rPr lang="en-US" dirty="0"/>
              <a:t>What would I need?</a:t>
            </a:r>
          </a:p>
          <a:p>
            <a:r>
              <a:rPr lang="en-US" dirty="0"/>
              <a:t>What’s involved in putting the system together?</a:t>
            </a:r>
          </a:p>
          <a:p>
            <a:r>
              <a:rPr lang="en-US" dirty="0"/>
              <a:t>Suppliers</a:t>
            </a:r>
          </a:p>
          <a:p>
            <a:r>
              <a:rPr lang="en-US" dirty="0"/>
              <a:t>Useful stuff/toys</a:t>
            </a:r>
          </a:p>
          <a:p>
            <a:r>
              <a:rPr lang="en-US" dirty="0"/>
              <a:t>Questions</a:t>
            </a:r>
          </a:p>
          <a:p>
            <a:endParaRPr lang="en-US" dirty="0"/>
          </a:p>
        </p:txBody>
      </p:sp>
    </p:spTree>
    <p:extLst>
      <p:ext uri="{BB962C8B-B14F-4D97-AF65-F5344CB8AC3E}">
        <p14:creationId xmlns:p14="http://schemas.microsoft.com/office/powerpoint/2010/main" val="1476997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ADA57C-69E0-CF43-AA01-E9C0246544EF}"/>
              </a:ext>
            </a:extLst>
          </p:cNvPr>
          <p:cNvPicPr>
            <a:picLocks noChangeAspect="1"/>
          </p:cNvPicPr>
          <p:nvPr/>
        </p:nvPicPr>
        <p:blipFill>
          <a:blip r:embed="rId2"/>
          <a:stretch>
            <a:fillRect/>
          </a:stretch>
        </p:blipFill>
        <p:spPr>
          <a:xfrm>
            <a:off x="0" y="394166"/>
            <a:ext cx="12192000" cy="6069667"/>
          </a:xfrm>
          <a:prstGeom prst="rect">
            <a:avLst/>
          </a:prstGeom>
        </p:spPr>
      </p:pic>
    </p:spTree>
    <p:extLst>
      <p:ext uri="{BB962C8B-B14F-4D97-AF65-F5344CB8AC3E}">
        <p14:creationId xmlns:p14="http://schemas.microsoft.com/office/powerpoint/2010/main" val="1583627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Suppliers</a:t>
            </a:r>
          </a:p>
        </p:txBody>
      </p:sp>
      <p:sp>
        <p:nvSpPr>
          <p:cNvPr id="3" name="Content Placeholder 2"/>
          <p:cNvSpPr>
            <a:spLocks noGrp="1"/>
          </p:cNvSpPr>
          <p:nvPr>
            <p:ph idx="1"/>
          </p:nvPr>
        </p:nvSpPr>
        <p:spPr>
          <a:xfrm>
            <a:off x="540026" y="1690688"/>
            <a:ext cx="10515600" cy="4351338"/>
          </a:xfrm>
        </p:spPr>
        <p:txBody>
          <a:bodyPr/>
          <a:lstStyle/>
          <a:p>
            <a:r>
              <a:rPr lang="en-US" dirty="0">
                <a:hlinkClick r:id="rId2"/>
              </a:rPr>
              <a:t>https://www.solarblvd.com/about-us/</a:t>
            </a:r>
            <a:r>
              <a:rPr lang="en-US" dirty="0"/>
              <a:t> low cost panels</a:t>
            </a:r>
          </a:p>
          <a:p>
            <a:r>
              <a:rPr lang="en-US" dirty="0">
                <a:hlinkClick r:id="rId3"/>
              </a:rPr>
              <a:t>https://www.wholesalesolar.com/</a:t>
            </a:r>
            <a:r>
              <a:rPr lang="en-US" dirty="0"/>
              <a:t> low cost parts</a:t>
            </a:r>
          </a:p>
          <a:p>
            <a:r>
              <a:rPr lang="en-US" dirty="0">
                <a:hlinkClick r:id="rId4"/>
              </a:rPr>
              <a:t>https://santansolar.com/</a:t>
            </a:r>
            <a:r>
              <a:rPr lang="en-US" dirty="0"/>
              <a:t> used solar components</a:t>
            </a:r>
          </a:p>
          <a:p>
            <a:r>
              <a:rPr lang="en-US" dirty="0">
                <a:hlinkClick r:id="rId5"/>
              </a:rPr>
              <a:t>https://www.invertersupply.com/</a:t>
            </a:r>
            <a:r>
              <a:rPr lang="en-US" dirty="0"/>
              <a:t> low cost racking and inverters</a:t>
            </a:r>
          </a:p>
          <a:p>
            <a:r>
              <a:rPr lang="en-US" dirty="0">
                <a:hlinkClick r:id="rId6"/>
              </a:rPr>
              <a:t>http://www.dudadiesel.com/solar.php</a:t>
            </a:r>
            <a:r>
              <a:rPr lang="en-US" dirty="0"/>
              <a:t> solar hot water systems</a:t>
            </a:r>
          </a:p>
          <a:p>
            <a:r>
              <a:rPr lang="en-US" dirty="0"/>
              <a:t>And of course </a:t>
            </a:r>
            <a:r>
              <a:rPr lang="en-US" dirty="0">
                <a:hlinkClick r:id="rId7"/>
              </a:rPr>
              <a:t>https://www.ebay.com/</a:t>
            </a:r>
            <a:endParaRPr lang="en-US" dirty="0"/>
          </a:p>
          <a:p>
            <a:r>
              <a:rPr lang="en-US" dirty="0"/>
              <a:t>And my personal favorite: </a:t>
            </a:r>
            <a:r>
              <a:rPr lang="en-US" dirty="0">
                <a:hlinkClick r:id="rId8"/>
              </a:rPr>
              <a:t>https://louisville.craigslist.org/</a:t>
            </a:r>
            <a:endParaRPr lang="en-US" dirty="0"/>
          </a:p>
          <a:p>
            <a:endParaRPr lang="en-US" dirty="0"/>
          </a:p>
        </p:txBody>
      </p:sp>
    </p:spTree>
    <p:extLst>
      <p:ext uri="{BB962C8B-B14F-4D97-AF65-F5344CB8AC3E}">
        <p14:creationId xmlns:p14="http://schemas.microsoft.com/office/powerpoint/2010/main" val="650128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9464-A03B-431B-BD0A-70CBEBACB0A5}"/>
              </a:ext>
            </a:extLst>
          </p:cNvPr>
          <p:cNvSpPr>
            <a:spLocks noGrp="1"/>
          </p:cNvSpPr>
          <p:nvPr>
            <p:ph type="title"/>
          </p:nvPr>
        </p:nvSpPr>
        <p:spPr>
          <a:xfrm>
            <a:off x="212035" y="158368"/>
            <a:ext cx="3508784" cy="1679103"/>
          </a:xfrm>
        </p:spPr>
        <p:txBody>
          <a:bodyPr/>
          <a:lstStyle/>
          <a:p>
            <a:r>
              <a:rPr lang="en-US" dirty="0"/>
              <a:t>Your Mileage May Vary</a:t>
            </a:r>
          </a:p>
        </p:txBody>
      </p:sp>
      <p:sp>
        <p:nvSpPr>
          <p:cNvPr id="5" name="TextBox 4">
            <a:extLst>
              <a:ext uri="{FF2B5EF4-FFF2-40B4-BE49-F238E27FC236}">
                <a16:creationId xmlns:a16="http://schemas.microsoft.com/office/drawing/2014/main" id="{8CE0FBF4-7527-4818-9FBE-8DD40038C39B}"/>
              </a:ext>
            </a:extLst>
          </p:cNvPr>
          <p:cNvSpPr txBox="1"/>
          <p:nvPr/>
        </p:nvSpPr>
        <p:spPr>
          <a:xfrm>
            <a:off x="462570" y="2438088"/>
            <a:ext cx="3508784" cy="923330"/>
          </a:xfrm>
          <a:prstGeom prst="rect">
            <a:avLst/>
          </a:prstGeom>
          <a:noFill/>
        </p:spPr>
        <p:txBody>
          <a:bodyPr wrap="square" rtlCol="0">
            <a:spAutoFit/>
          </a:bodyPr>
          <a:lstStyle/>
          <a:p>
            <a:r>
              <a:rPr lang="en-US" dirty="0"/>
              <a:t>Wholesale/ Retail is heavily dependent on when you use your power.  </a:t>
            </a:r>
          </a:p>
        </p:txBody>
      </p:sp>
      <p:pic>
        <p:nvPicPr>
          <p:cNvPr id="6" name="Picture 5">
            <a:extLst>
              <a:ext uri="{FF2B5EF4-FFF2-40B4-BE49-F238E27FC236}">
                <a16:creationId xmlns:a16="http://schemas.microsoft.com/office/drawing/2014/main" id="{62BD6973-D842-46D3-9420-2D0C162748A0}"/>
              </a:ext>
            </a:extLst>
          </p:cNvPr>
          <p:cNvPicPr>
            <a:picLocks noChangeAspect="1"/>
          </p:cNvPicPr>
          <p:nvPr/>
        </p:nvPicPr>
        <p:blipFill>
          <a:blip r:embed="rId2"/>
          <a:stretch>
            <a:fillRect/>
          </a:stretch>
        </p:blipFill>
        <p:spPr>
          <a:xfrm>
            <a:off x="4424363" y="218342"/>
            <a:ext cx="7767637" cy="2819910"/>
          </a:xfrm>
          <a:prstGeom prst="rect">
            <a:avLst/>
          </a:prstGeom>
        </p:spPr>
      </p:pic>
      <p:pic>
        <p:nvPicPr>
          <p:cNvPr id="7" name="Picture 6">
            <a:extLst>
              <a:ext uri="{FF2B5EF4-FFF2-40B4-BE49-F238E27FC236}">
                <a16:creationId xmlns:a16="http://schemas.microsoft.com/office/drawing/2014/main" id="{24E9A2B2-CC9B-4BFC-991F-1F200EA2FCAD}"/>
              </a:ext>
            </a:extLst>
          </p:cNvPr>
          <p:cNvPicPr>
            <a:picLocks noChangeAspect="1"/>
          </p:cNvPicPr>
          <p:nvPr/>
        </p:nvPicPr>
        <p:blipFill>
          <a:blip r:embed="rId3"/>
          <a:stretch>
            <a:fillRect/>
          </a:stretch>
        </p:blipFill>
        <p:spPr>
          <a:xfrm>
            <a:off x="4424364" y="3339548"/>
            <a:ext cx="7659728" cy="2865089"/>
          </a:xfrm>
          <a:prstGeom prst="rect">
            <a:avLst/>
          </a:prstGeom>
        </p:spPr>
      </p:pic>
      <p:sp>
        <p:nvSpPr>
          <p:cNvPr id="8" name="TextBox 7">
            <a:extLst>
              <a:ext uri="{FF2B5EF4-FFF2-40B4-BE49-F238E27FC236}">
                <a16:creationId xmlns:a16="http://schemas.microsoft.com/office/drawing/2014/main" id="{599BDFF4-D64D-4E4A-98BB-B72734FBEEBC}"/>
              </a:ext>
            </a:extLst>
          </p:cNvPr>
          <p:cNvSpPr txBox="1"/>
          <p:nvPr/>
        </p:nvSpPr>
        <p:spPr>
          <a:xfrm>
            <a:off x="4959626" y="5247861"/>
            <a:ext cx="4760844" cy="923330"/>
          </a:xfrm>
          <a:prstGeom prst="rect">
            <a:avLst/>
          </a:prstGeom>
          <a:noFill/>
        </p:spPr>
        <p:txBody>
          <a:bodyPr wrap="square" rtlCol="0">
            <a:spAutoFit/>
          </a:bodyPr>
          <a:lstStyle/>
          <a:p>
            <a:r>
              <a:rPr lang="en-US" dirty="0"/>
              <a:t>8/1/20 	-40.1 kwh imported </a:t>
            </a:r>
          </a:p>
          <a:p>
            <a:r>
              <a:rPr lang="en-US" dirty="0"/>
              <a:t>	27.3 kwh exported</a:t>
            </a:r>
          </a:p>
          <a:p>
            <a:r>
              <a:rPr lang="en-US" dirty="0"/>
              <a:t>	Net -12.8 kWh</a:t>
            </a:r>
          </a:p>
        </p:txBody>
      </p:sp>
      <p:sp>
        <p:nvSpPr>
          <p:cNvPr id="9" name="TextBox 8">
            <a:extLst>
              <a:ext uri="{FF2B5EF4-FFF2-40B4-BE49-F238E27FC236}">
                <a16:creationId xmlns:a16="http://schemas.microsoft.com/office/drawing/2014/main" id="{D481E719-F00D-411B-AE0D-40B16EC4446E}"/>
              </a:ext>
            </a:extLst>
          </p:cNvPr>
          <p:cNvSpPr txBox="1"/>
          <p:nvPr/>
        </p:nvSpPr>
        <p:spPr>
          <a:xfrm>
            <a:off x="4959626" y="1837471"/>
            <a:ext cx="4760844" cy="923330"/>
          </a:xfrm>
          <a:prstGeom prst="rect">
            <a:avLst/>
          </a:prstGeom>
          <a:noFill/>
        </p:spPr>
        <p:txBody>
          <a:bodyPr wrap="square" rtlCol="0">
            <a:spAutoFit/>
          </a:bodyPr>
          <a:lstStyle/>
          <a:p>
            <a:r>
              <a:rPr lang="en-US" dirty="0"/>
              <a:t>9/5/20 	-27.4 kwh imported </a:t>
            </a:r>
          </a:p>
          <a:p>
            <a:r>
              <a:rPr lang="en-US" dirty="0"/>
              <a:t>	57.0 kwh exported</a:t>
            </a:r>
          </a:p>
          <a:p>
            <a:r>
              <a:rPr lang="en-US" dirty="0"/>
              <a:t>	Net 29.6 kWh</a:t>
            </a:r>
          </a:p>
        </p:txBody>
      </p:sp>
      <p:cxnSp>
        <p:nvCxnSpPr>
          <p:cNvPr id="11" name="Straight Arrow Connector 10">
            <a:extLst>
              <a:ext uri="{FF2B5EF4-FFF2-40B4-BE49-F238E27FC236}">
                <a16:creationId xmlns:a16="http://schemas.microsoft.com/office/drawing/2014/main" id="{CFE0A07D-C677-4801-9F62-4784BC4F0B0F}"/>
              </a:ext>
            </a:extLst>
          </p:cNvPr>
          <p:cNvCxnSpPr>
            <a:cxnSpLocks/>
          </p:cNvCxnSpPr>
          <p:nvPr/>
        </p:nvCxnSpPr>
        <p:spPr>
          <a:xfrm flipV="1">
            <a:off x="8915401" y="4969566"/>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C72C2B-1891-4E22-A085-F678E1DD7F94}"/>
              </a:ext>
            </a:extLst>
          </p:cNvPr>
          <p:cNvCxnSpPr>
            <a:cxnSpLocks/>
          </p:cNvCxnSpPr>
          <p:nvPr/>
        </p:nvCxnSpPr>
        <p:spPr>
          <a:xfrm flipV="1">
            <a:off x="9544879" y="4969566"/>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8CAACE1-638C-4440-A8DD-A89F478CB516}"/>
              </a:ext>
            </a:extLst>
          </p:cNvPr>
          <p:cNvSpPr txBox="1"/>
          <p:nvPr/>
        </p:nvSpPr>
        <p:spPr>
          <a:xfrm>
            <a:off x="8497079" y="5396660"/>
            <a:ext cx="1919130" cy="369332"/>
          </a:xfrm>
          <a:prstGeom prst="rect">
            <a:avLst/>
          </a:prstGeom>
          <a:noFill/>
        </p:spPr>
        <p:txBody>
          <a:bodyPr wrap="square" rtlCol="0">
            <a:spAutoFit/>
          </a:bodyPr>
          <a:lstStyle/>
          <a:p>
            <a:r>
              <a:rPr lang="en-US" dirty="0">
                <a:solidFill>
                  <a:srgbClr val="FF0000"/>
                </a:solidFill>
              </a:rPr>
              <a:t>Shift load to here</a:t>
            </a:r>
          </a:p>
        </p:txBody>
      </p:sp>
      <p:sp>
        <p:nvSpPr>
          <p:cNvPr id="17" name="TextBox 16">
            <a:extLst>
              <a:ext uri="{FF2B5EF4-FFF2-40B4-BE49-F238E27FC236}">
                <a16:creationId xmlns:a16="http://schemas.microsoft.com/office/drawing/2014/main" id="{54C9EF1B-0DF4-4A92-AF01-E1A086C8F33D}"/>
              </a:ext>
            </a:extLst>
          </p:cNvPr>
          <p:cNvSpPr txBox="1"/>
          <p:nvPr/>
        </p:nvSpPr>
        <p:spPr>
          <a:xfrm>
            <a:off x="462570" y="4288664"/>
            <a:ext cx="3508784" cy="923330"/>
          </a:xfrm>
          <a:prstGeom prst="rect">
            <a:avLst/>
          </a:prstGeom>
          <a:noFill/>
        </p:spPr>
        <p:txBody>
          <a:bodyPr wrap="square" rtlCol="0">
            <a:spAutoFit/>
          </a:bodyPr>
          <a:lstStyle/>
          <a:p>
            <a:r>
              <a:rPr lang="en-US" dirty="0"/>
              <a:t>As batteries come down in cost, it will be viable to store this exported amount and use it later</a:t>
            </a:r>
          </a:p>
        </p:txBody>
      </p:sp>
      <p:cxnSp>
        <p:nvCxnSpPr>
          <p:cNvPr id="18" name="Straight Arrow Connector 17">
            <a:extLst>
              <a:ext uri="{FF2B5EF4-FFF2-40B4-BE49-F238E27FC236}">
                <a16:creationId xmlns:a16="http://schemas.microsoft.com/office/drawing/2014/main" id="{5C9BED51-3FCA-4955-8C3E-8C3EFB8F9591}"/>
              </a:ext>
            </a:extLst>
          </p:cNvPr>
          <p:cNvCxnSpPr>
            <a:cxnSpLocks/>
          </p:cNvCxnSpPr>
          <p:nvPr/>
        </p:nvCxnSpPr>
        <p:spPr>
          <a:xfrm flipV="1">
            <a:off x="8839201" y="1999031"/>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A63EA6-A34F-4484-BC58-C12A0BCD8B20}"/>
              </a:ext>
            </a:extLst>
          </p:cNvPr>
          <p:cNvCxnSpPr>
            <a:cxnSpLocks/>
          </p:cNvCxnSpPr>
          <p:nvPr/>
        </p:nvCxnSpPr>
        <p:spPr>
          <a:xfrm flipV="1">
            <a:off x="9468679" y="1999031"/>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AF8C44D-D38E-4AF3-8646-1A61E087E98F}"/>
              </a:ext>
            </a:extLst>
          </p:cNvPr>
          <p:cNvSpPr txBox="1"/>
          <p:nvPr/>
        </p:nvSpPr>
        <p:spPr>
          <a:xfrm>
            <a:off x="8420879" y="2426125"/>
            <a:ext cx="1919130" cy="923330"/>
          </a:xfrm>
          <a:prstGeom prst="rect">
            <a:avLst/>
          </a:prstGeom>
          <a:noFill/>
        </p:spPr>
        <p:txBody>
          <a:bodyPr wrap="square" rtlCol="0">
            <a:spAutoFit/>
          </a:bodyPr>
          <a:lstStyle/>
          <a:p>
            <a:r>
              <a:rPr lang="en-US" dirty="0">
                <a:solidFill>
                  <a:srgbClr val="FF0000"/>
                </a:solidFill>
              </a:rPr>
              <a:t>Good day to do laundry, the dishes, etc.</a:t>
            </a:r>
          </a:p>
        </p:txBody>
      </p:sp>
    </p:spTree>
    <p:extLst>
      <p:ext uri="{BB962C8B-B14F-4D97-AF65-F5344CB8AC3E}">
        <p14:creationId xmlns:p14="http://schemas.microsoft.com/office/powerpoint/2010/main" val="148639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165"/>
          </a:xfrm>
        </p:spPr>
        <p:txBody>
          <a:bodyPr/>
          <a:lstStyle/>
          <a:p>
            <a:pPr algn="ctr"/>
            <a:r>
              <a:rPr lang="en-US" dirty="0"/>
              <a:t>Toys </a:t>
            </a:r>
            <a:r>
              <a:rPr lang="mr-IN" dirty="0"/>
              <a:t>–</a:t>
            </a:r>
            <a:r>
              <a:rPr lang="en-US" dirty="0"/>
              <a:t> Enphase enlighten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 y="1177290"/>
            <a:ext cx="10478631" cy="5437188"/>
          </a:xfrm>
          <a:prstGeom prst="rect">
            <a:avLst/>
          </a:prstGeom>
        </p:spPr>
      </p:pic>
    </p:spTree>
    <p:extLst>
      <p:ext uri="{BB962C8B-B14F-4D97-AF65-F5344CB8AC3E}">
        <p14:creationId xmlns:p14="http://schemas.microsoft.com/office/powerpoint/2010/main" val="1606123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445"/>
          </a:xfrm>
        </p:spPr>
        <p:txBody>
          <a:bodyPr/>
          <a:lstStyle/>
          <a:p>
            <a:pPr algn="ctr"/>
            <a:r>
              <a:rPr lang="en-US" dirty="0"/>
              <a:t>Toys - sense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207" y="1011238"/>
            <a:ext cx="6895868" cy="5605936"/>
          </a:xfrm>
        </p:spPr>
      </p:pic>
    </p:spTree>
    <p:extLst>
      <p:ext uri="{BB962C8B-B14F-4D97-AF65-F5344CB8AC3E}">
        <p14:creationId xmlns:p14="http://schemas.microsoft.com/office/powerpoint/2010/main" val="375527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850C-F28A-4D1A-B1B1-54A300BCE971}"/>
              </a:ext>
            </a:extLst>
          </p:cNvPr>
          <p:cNvSpPr>
            <a:spLocks noGrp="1"/>
          </p:cNvSpPr>
          <p:nvPr>
            <p:ph type="title"/>
          </p:nvPr>
        </p:nvSpPr>
        <p:spPr/>
        <p:txBody>
          <a:bodyPr/>
          <a:lstStyle/>
          <a:p>
            <a:r>
              <a:rPr lang="en-US" dirty="0"/>
              <a:t>LG&amp;E/KU rates</a:t>
            </a:r>
          </a:p>
        </p:txBody>
      </p:sp>
      <p:sp>
        <p:nvSpPr>
          <p:cNvPr id="3" name="Content Placeholder 2">
            <a:extLst>
              <a:ext uri="{FF2B5EF4-FFF2-40B4-BE49-F238E27FC236}">
                <a16:creationId xmlns:a16="http://schemas.microsoft.com/office/drawing/2014/main" id="{BA9CF605-A7E2-42AD-ACB7-9356EA981A40}"/>
              </a:ext>
            </a:extLst>
          </p:cNvPr>
          <p:cNvSpPr>
            <a:spLocks noGrp="1"/>
          </p:cNvSpPr>
          <p:nvPr>
            <p:ph idx="1"/>
          </p:nvPr>
        </p:nvSpPr>
        <p:spPr>
          <a:xfrm>
            <a:off x="838200" y="1825625"/>
            <a:ext cx="10515600" cy="3602718"/>
          </a:xfrm>
        </p:spPr>
        <p:txBody>
          <a:bodyPr>
            <a:normAutofit/>
          </a:bodyPr>
          <a:lstStyle/>
          <a:p>
            <a:pPr marL="0" indent="0">
              <a:buNone/>
            </a:pPr>
            <a:r>
              <a:rPr lang="en-US" dirty="0"/>
              <a:t>The current prices for new net meter customers is as follows:</a:t>
            </a:r>
          </a:p>
          <a:p>
            <a:pPr marL="0" indent="0">
              <a:buNone/>
            </a:pPr>
            <a:r>
              <a:rPr lang="en-US" dirty="0"/>
              <a:t>LG&amp;E:</a:t>
            </a:r>
          </a:p>
          <a:p>
            <a:pPr marL="0" indent="0">
              <a:buNone/>
            </a:pPr>
            <a:r>
              <a:rPr lang="en-US" dirty="0"/>
              <a:t>Power you make and sell to them: $0.06924/kwh.</a:t>
            </a:r>
          </a:p>
          <a:p>
            <a:pPr marL="0" indent="0">
              <a:buNone/>
            </a:pPr>
            <a:r>
              <a:rPr lang="en-US" dirty="0"/>
              <a:t>Power you use from them: $0.10082</a:t>
            </a:r>
          </a:p>
          <a:p>
            <a:pPr marL="0" indent="0">
              <a:buNone/>
            </a:pPr>
            <a:r>
              <a:rPr lang="en-US" dirty="0"/>
              <a:t>Likewise with KU - they buy at $0.07366</a:t>
            </a:r>
          </a:p>
        </p:txBody>
      </p:sp>
    </p:spTree>
    <p:extLst>
      <p:ext uri="{BB962C8B-B14F-4D97-AF65-F5344CB8AC3E}">
        <p14:creationId xmlns:p14="http://schemas.microsoft.com/office/powerpoint/2010/main" val="643741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1358899"/>
            <a:ext cx="8013700" cy="5272171"/>
          </a:xfrm>
          <a:prstGeom prst="rect">
            <a:avLst/>
          </a:prstGeom>
        </p:spPr>
      </p:pic>
    </p:spTree>
    <p:extLst>
      <p:ext uri="{BB962C8B-B14F-4D97-AF65-F5344CB8AC3E}">
        <p14:creationId xmlns:p14="http://schemas.microsoft.com/office/powerpoint/2010/main" val="213705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spending money on solar stuff</a:t>
            </a:r>
            <a:r>
              <a:rPr lang="mr-IN" dirty="0"/>
              <a:t>…</a:t>
            </a:r>
            <a:endParaRPr lang="en-US" dirty="0"/>
          </a:p>
        </p:txBody>
      </p:sp>
      <p:sp>
        <p:nvSpPr>
          <p:cNvPr id="3" name="Content Placeholder 2"/>
          <p:cNvSpPr>
            <a:spLocks noGrp="1"/>
          </p:cNvSpPr>
          <p:nvPr>
            <p:ph idx="1"/>
          </p:nvPr>
        </p:nvSpPr>
        <p:spPr/>
        <p:txBody>
          <a:bodyPr>
            <a:normAutofit/>
          </a:bodyPr>
          <a:lstStyle/>
          <a:p>
            <a:r>
              <a:rPr lang="en-US" dirty="0"/>
              <a:t>Energy audit ($100)</a:t>
            </a:r>
            <a:br>
              <a:rPr lang="en-US" dirty="0"/>
            </a:br>
            <a:r>
              <a:rPr lang="en-US" dirty="0"/>
              <a:t>In my case, this led me to:</a:t>
            </a:r>
          </a:p>
          <a:p>
            <a:r>
              <a:rPr lang="en-US" dirty="0"/>
              <a:t>Roof insulation (12+ inches extra fiberglass insulation) ($1200)</a:t>
            </a:r>
          </a:p>
          <a:p>
            <a:r>
              <a:rPr lang="en-US" dirty="0"/>
              <a:t>LED lights ($200)</a:t>
            </a:r>
          </a:p>
          <a:p>
            <a:r>
              <a:rPr lang="en-US" dirty="0"/>
              <a:t>Seal round windows and doors ($30)</a:t>
            </a:r>
          </a:p>
          <a:p>
            <a:r>
              <a:rPr lang="en-US" dirty="0"/>
              <a:t>Seal the air leaks from outlet boxes (same caulk for windows)</a:t>
            </a:r>
          </a:p>
          <a:p>
            <a:r>
              <a:rPr lang="en-US" dirty="0"/>
              <a:t>Seal the AC ducting and insulate the duct in the roof ($100)</a:t>
            </a:r>
          </a:p>
          <a:p>
            <a:r>
              <a:rPr lang="en-US" dirty="0"/>
              <a:t>Energy star roof shingles</a:t>
            </a:r>
          </a:p>
        </p:txBody>
      </p:sp>
    </p:spTree>
    <p:extLst>
      <p:ext uri="{BB962C8B-B14F-4D97-AF65-F5344CB8AC3E}">
        <p14:creationId xmlns:p14="http://schemas.microsoft.com/office/powerpoint/2010/main" val="2632996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add solar?</a:t>
            </a:r>
          </a:p>
        </p:txBody>
      </p:sp>
      <p:sp>
        <p:nvSpPr>
          <p:cNvPr id="3" name="Content Placeholder 2"/>
          <p:cNvSpPr>
            <a:spLocks noGrp="1"/>
          </p:cNvSpPr>
          <p:nvPr>
            <p:ph idx="1"/>
          </p:nvPr>
        </p:nvSpPr>
        <p:spPr/>
        <p:txBody>
          <a:bodyPr>
            <a:normAutofit lnSpcReduction="10000"/>
          </a:bodyPr>
          <a:lstStyle/>
          <a:p>
            <a:r>
              <a:rPr lang="en-US" dirty="0"/>
              <a:t>Low risk and high return investment:</a:t>
            </a:r>
            <a:br>
              <a:rPr lang="en-US" dirty="0"/>
            </a:br>
            <a:r>
              <a:rPr lang="en-US" dirty="0"/>
              <a:t>cash saved on electricity bill is after-tax </a:t>
            </a:r>
            <a:br>
              <a:rPr lang="en-US" dirty="0"/>
            </a:br>
            <a:r>
              <a:rPr lang="en-US" dirty="0"/>
              <a:t>lower bills are a big resale benefit</a:t>
            </a:r>
          </a:p>
          <a:p>
            <a:r>
              <a:rPr lang="en-US" dirty="0"/>
              <a:t>Good as part of retirement planning</a:t>
            </a:r>
          </a:p>
          <a:p>
            <a:r>
              <a:rPr lang="en-US" dirty="0"/>
              <a:t>Hedge against higher electricity prices in the future</a:t>
            </a:r>
          </a:p>
          <a:p>
            <a:r>
              <a:rPr lang="en-US" dirty="0"/>
              <a:t>Good for the planet</a:t>
            </a:r>
            <a:br>
              <a:rPr lang="en-US" dirty="0"/>
            </a:br>
            <a:r>
              <a:rPr lang="en-US" dirty="0"/>
              <a:t>(But so is walking places, riding a bike and going vegetarian)</a:t>
            </a:r>
          </a:p>
          <a:p>
            <a:r>
              <a:rPr lang="en-US" dirty="0"/>
              <a:t>It’s deeply cool making your own power</a:t>
            </a:r>
          </a:p>
          <a:p>
            <a:r>
              <a:rPr lang="en-US" dirty="0"/>
              <a:t>It is a fun DIY project</a:t>
            </a:r>
          </a:p>
          <a:p>
            <a:r>
              <a:rPr lang="en-US" dirty="0"/>
              <a:t>My friends and neighbors will be impressed/horrified</a:t>
            </a:r>
          </a:p>
          <a:p>
            <a:endParaRPr lang="en-US" dirty="0"/>
          </a:p>
        </p:txBody>
      </p:sp>
    </p:spTree>
    <p:extLst>
      <p:ext uri="{BB962C8B-B14F-4D97-AF65-F5344CB8AC3E}">
        <p14:creationId xmlns:p14="http://schemas.microsoft.com/office/powerpoint/2010/main" val="137373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What’s it like to live with?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164" y="1439861"/>
            <a:ext cx="6713574" cy="4684747"/>
          </a:xfrm>
        </p:spPr>
      </p:pic>
    </p:spTree>
    <p:extLst>
      <p:ext uri="{BB962C8B-B14F-4D97-AF65-F5344CB8AC3E}">
        <p14:creationId xmlns:p14="http://schemas.microsoft.com/office/powerpoint/2010/main" val="4121579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you </a:t>
            </a:r>
            <a:r>
              <a:rPr lang="en-US" dirty="0" err="1"/>
              <a:t>muppet</a:t>
            </a:r>
            <a:r>
              <a:rPr lang="en-US" dirty="0"/>
              <a:t>, what’s it like to live with really?</a:t>
            </a:r>
          </a:p>
        </p:txBody>
      </p:sp>
      <p:sp>
        <p:nvSpPr>
          <p:cNvPr id="3" name="Content Placeholder 2"/>
          <p:cNvSpPr>
            <a:spLocks noGrp="1"/>
          </p:cNvSpPr>
          <p:nvPr>
            <p:ph idx="1"/>
          </p:nvPr>
        </p:nvSpPr>
        <p:spPr/>
        <p:txBody>
          <a:bodyPr/>
          <a:lstStyle/>
          <a:p>
            <a:r>
              <a:rPr lang="en-US" dirty="0"/>
              <a:t>With my system (9kw on the roof of my house, microinverters, net metering):</a:t>
            </a:r>
          </a:p>
          <a:p>
            <a:r>
              <a:rPr lang="en-US" dirty="0"/>
              <a:t>No maintenance (well, maybe hosing off the panels once in a while)</a:t>
            </a:r>
          </a:p>
          <a:p>
            <a:r>
              <a:rPr lang="en-US" dirty="0"/>
              <a:t>House is warmer in the winter, cooler in summer</a:t>
            </a:r>
          </a:p>
          <a:p>
            <a:r>
              <a:rPr lang="en-US" dirty="0"/>
              <a:t>Electricity bill is a touch more complex to read but a LOT smaller</a:t>
            </a:r>
          </a:p>
          <a:p>
            <a:r>
              <a:rPr lang="en-US" dirty="0" err="1"/>
              <a:t>Er</a:t>
            </a:r>
            <a:r>
              <a:rPr lang="en-US" dirty="0"/>
              <a:t>, that’s it. Plug stuff in, it works.</a:t>
            </a:r>
          </a:p>
          <a:p>
            <a:endParaRPr lang="en-US" dirty="0"/>
          </a:p>
        </p:txBody>
      </p:sp>
    </p:spTree>
    <p:extLst>
      <p:ext uri="{BB962C8B-B14F-4D97-AF65-F5344CB8AC3E}">
        <p14:creationId xmlns:p14="http://schemas.microsoft.com/office/powerpoint/2010/main" val="1151602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Inverter </a:t>
            </a:r>
            <a:r>
              <a:rPr lang="mr-IN" dirty="0"/>
              <a:t>–</a:t>
            </a:r>
            <a:r>
              <a:rPr lang="en-US" dirty="0"/>
              <a:t> a chunk of electronics that turns the direct current (DC) power from the panel(s) into alternating current (AC)</a:t>
            </a:r>
          </a:p>
          <a:p>
            <a:r>
              <a:rPr lang="en-US" dirty="0"/>
              <a:t>Kw </a:t>
            </a:r>
            <a:r>
              <a:rPr lang="mr-IN" dirty="0"/>
              <a:t>–</a:t>
            </a:r>
            <a:r>
              <a:rPr lang="en-US" dirty="0"/>
              <a:t> kilo-watt, a measure of power. A hairdryer or a drip coffee maker use about 1 kw, the dryer uses about 3 kw. A 3’x5’ solar panel makes about ¼ kw in really bright sunlight.</a:t>
            </a:r>
          </a:p>
          <a:p>
            <a:r>
              <a:rPr lang="en-US" dirty="0"/>
              <a:t>Kwh </a:t>
            </a:r>
            <a:r>
              <a:rPr lang="mr-IN" dirty="0"/>
              <a:t>–</a:t>
            </a:r>
            <a:r>
              <a:rPr lang="en-US" dirty="0"/>
              <a:t> kilo watt hour, or a load of 1 kw for 1 hour. When you look at the electricity bill, this is what they are counting. Before I started my house used about 40 kwh per day (2400 </a:t>
            </a:r>
            <a:r>
              <a:rPr lang="en-US" dirty="0" err="1"/>
              <a:t>sq</a:t>
            </a:r>
            <a:r>
              <a:rPr lang="en-US" dirty="0"/>
              <a:t> </a:t>
            </a:r>
            <a:r>
              <a:rPr lang="en-US" dirty="0" err="1"/>
              <a:t>ft</a:t>
            </a:r>
            <a:r>
              <a:rPr lang="en-US" dirty="0"/>
              <a:t> ranch). LG&amp;E currently charge around $0.12/kwh.</a:t>
            </a:r>
          </a:p>
        </p:txBody>
      </p:sp>
    </p:spTree>
    <p:extLst>
      <p:ext uri="{BB962C8B-B14F-4D97-AF65-F5344CB8AC3E}">
        <p14:creationId xmlns:p14="http://schemas.microsoft.com/office/powerpoint/2010/main" val="159706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cost?</a:t>
            </a:r>
          </a:p>
        </p:txBody>
      </p:sp>
      <p:sp>
        <p:nvSpPr>
          <p:cNvPr id="3" name="Content Placeholder 2"/>
          <p:cNvSpPr>
            <a:spLocks noGrp="1"/>
          </p:cNvSpPr>
          <p:nvPr>
            <p:ph idx="1"/>
          </p:nvPr>
        </p:nvSpPr>
        <p:spPr>
          <a:xfrm>
            <a:off x="838200" y="1275714"/>
            <a:ext cx="4914901" cy="4901249"/>
          </a:xfrm>
        </p:spPr>
        <p:txBody>
          <a:bodyPr>
            <a:normAutofit fontScale="62500" lnSpcReduction="20000"/>
          </a:bodyPr>
          <a:lstStyle/>
          <a:p>
            <a:r>
              <a:rPr lang="en-US" dirty="0"/>
              <a:t>Quote in 2013 for 3kw ground mount system was $18.5k. </a:t>
            </a:r>
          </a:p>
          <a:p>
            <a:r>
              <a:rPr lang="en-US" dirty="0"/>
              <a:t>Phase 1: 2013 DIY 5kw system (20 panels) - $11k (with $4.5k back) – the same system today would be $8k (with $2.4k back)</a:t>
            </a:r>
          </a:p>
          <a:p>
            <a:r>
              <a:rPr lang="en-US" dirty="0"/>
              <a:t>Phase 2: 2016 DIY 2kw from Craigslist - $2k</a:t>
            </a:r>
          </a:p>
          <a:p>
            <a:r>
              <a:rPr lang="en-US" dirty="0"/>
              <a:t>Neighbor bought 3kw DIY system from Craigslist for $3.4k</a:t>
            </a:r>
          </a:p>
          <a:p>
            <a:r>
              <a:rPr lang="en-US" dirty="0"/>
              <a:t>You can start with a single panel system for about $200</a:t>
            </a:r>
            <a:r>
              <a:rPr lang="mr-IN" dirty="0"/>
              <a:t>…</a:t>
            </a:r>
            <a:endParaRPr lang="en-US" dirty="0"/>
          </a:p>
          <a:p>
            <a:r>
              <a:rPr lang="en-US" dirty="0"/>
              <a:t>Until the end of 2020 you get 26% back as a tax credit. 2021 is the last year, with 22% tax credit </a:t>
            </a:r>
            <a:r>
              <a:rPr lang="en-US" dirty="0">
                <a:sym typeface="Wingdings"/>
              </a:rPr>
              <a:t></a:t>
            </a:r>
          </a:p>
          <a:p>
            <a:r>
              <a:rPr lang="en-US" dirty="0">
                <a:sym typeface="Wingdings"/>
              </a:rPr>
              <a:t>Solar hot water systems can be had for about $2k</a:t>
            </a:r>
          </a:p>
          <a:p>
            <a:r>
              <a:rPr lang="en-US" dirty="0">
                <a:sym typeface="Wingdings"/>
              </a:rPr>
              <a:t>Rough guide </a:t>
            </a:r>
            <a:r>
              <a:rPr lang="mr-IN" dirty="0">
                <a:sym typeface="Wingdings"/>
              </a:rPr>
              <a:t>–</a:t>
            </a:r>
            <a:r>
              <a:rPr lang="en-US" dirty="0">
                <a:sym typeface="Wingdings"/>
              </a:rPr>
              <a:t> DIY grid-tie is $1/w, professional grid-tie install is $3/w to $4/w and off grid with batteries is going to be around $6/w to $7/w.</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1" y="1275714"/>
            <a:ext cx="5876925" cy="4901249"/>
          </a:xfrm>
          <a:prstGeom prst="rect">
            <a:avLst/>
          </a:prstGeom>
        </p:spPr>
      </p:pic>
    </p:spTree>
    <p:extLst>
      <p:ext uri="{BB962C8B-B14F-4D97-AF65-F5344CB8AC3E}">
        <p14:creationId xmlns:p14="http://schemas.microsoft.com/office/powerpoint/2010/main" val="447523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10367</TotalTime>
  <Words>2094</Words>
  <Application>Microsoft Macintosh PowerPoint</Application>
  <PresentationFormat>Widescreen</PresentationFormat>
  <Paragraphs>207</Paragraphs>
  <Slides>36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Home solar power (Or how I came to have a $14/month electricity bill) </vt:lpstr>
      <vt:lpstr>PowerPoint Presentation</vt:lpstr>
      <vt:lpstr>PowerPoint Presentation</vt:lpstr>
      <vt:lpstr>Before spending money on solar stuff…</vt:lpstr>
      <vt:lpstr>Why add solar?</vt:lpstr>
      <vt:lpstr>What’s it like to live with?</vt:lpstr>
      <vt:lpstr>No, you muppet, what’s it like to live with really?</vt:lpstr>
      <vt:lpstr>Terminology</vt:lpstr>
      <vt:lpstr>What does it cost?</vt:lpstr>
      <vt:lpstr>Free Money!</vt:lpstr>
      <vt:lpstr>Payback/return on investment</vt:lpstr>
      <vt:lpstr>Retirement Planning</vt:lpstr>
      <vt:lpstr>Solar hot water</vt:lpstr>
      <vt:lpstr>Off grid</vt:lpstr>
      <vt:lpstr>Grid tied</vt:lpstr>
      <vt:lpstr>What would I need for grid tied PV?</vt:lpstr>
      <vt:lpstr>Enphase M Series Wiring</vt:lpstr>
      <vt:lpstr>PowerPoint Presentation</vt:lpstr>
      <vt:lpstr>PowerPoint Presentation</vt:lpstr>
      <vt:lpstr>Solar Edge Wiring</vt:lpstr>
      <vt:lpstr>PowerPoint Presentation</vt:lpstr>
      <vt:lpstr>SMA Wiring</vt:lpstr>
      <vt:lpstr>PowerPoint Presentation</vt:lpstr>
      <vt:lpstr>What’s involved in putting it together?</vt:lpstr>
      <vt:lpstr>PowerPoint Presentation</vt:lpstr>
      <vt:lpstr>PowerPoint Presentation</vt:lpstr>
      <vt:lpstr>PowerPoint Presentation</vt:lpstr>
      <vt:lpstr>PowerPoint Presentation</vt:lpstr>
      <vt:lpstr>PowerPoint Presentation</vt:lpstr>
      <vt:lpstr>PowerPoint Presentation</vt:lpstr>
      <vt:lpstr>Suppliers</vt:lpstr>
      <vt:lpstr>Your Mileage May Vary</vt:lpstr>
      <vt:lpstr>Toys – Enphase enlighten</vt:lpstr>
      <vt:lpstr>Toys - sense</vt:lpstr>
      <vt:lpstr>LG&amp;E/KU rates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home solar power</dc:title>
  <dc:creator>Goodjohn, Paul (GE Appliances, Haier)</dc:creator>
  <cp:lastModifiedBy>Goodjohn, Paul (GE Appliances, Haier)</cp:lastModifiedBy>
  <cp:revision>66</cp:revision>
  <cp:lastPrinted>2019-07-16T12:12:21Z</cp:lastPrinted>
  <dcterms:created xsi:type="dcterms:W3CDTF">2018-09-07T17:10:04Z</dcterms:created>
  <dcterms:modified xsi:type="dcterms:W3CDTF">2022-02-21T14:36:07Z</dcterms:modified>
</cp:coreProperties>
</file>